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3" r:id="rId12"/>
    <p:sldId id="268" r:id="rId13"/>
    <p:sldId id="279" r:id="rId14"/>
    <p:sldId id="269" r:id="rId15"/>
    <p:sldId id="280" r:id="rId16"/>
    <p:sldId id="270" r:id="rId17"/>
    <p:sldId id="294" r:id="rId18"/>
    <p:sldId id="295" r:id="rId19"/>
    <p:sldId id="271" r:id="rId20"/>
    <p:sldId id="272" r:id="rId21"/>
    <p:sldId id="273" r:id="rId22"/>
    <p:sldId id="274" r:id="rId23"/>
    <p:sldId id="275" r:id="rId24"/>
    <p:sldId id="276" r:id="rId25"/>
    <p:sldId id="282" r:id="rId26"/>
    <p:sldId id="278" r:id="rId27"/>
    <p:sldId id="281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90" y="-5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8E682-63C9-2B42-ABA2-ED8ADC26E186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7BACA-BFD0-0940-AFCB-283F99344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9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7BACA-BFD0-0940-AFCB-283F993446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54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7DFD-3FCD-0042-BFDA-DA461D1677A1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B98-E571-B941-91EB-9C4EADB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8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7DFD-3FCD-0042-BFDA-DA461D1677A1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B98-E571-B941-91EB-9C4EADB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2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7DFD-3FCD-0042-BFDA-DA461D1677A1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B98-E571-B941-91EB-9C4EADB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6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7DFD-3FCD-0042-BFDA-DA461D1677A1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B98-E571-B941-91EB-9C4EADB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1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7DFD-3FCD-0042-BFDA-DA461D1677A1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B98-E571-B941-91EB-9C4EADB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286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7DFD-3FCD-0042-BFDA-DA461D1677A1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B98-E571-B941-91EB-9C4EADB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91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7DFD-3FCD-0042-BFDA-DA461D1677A1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B98-E571-B941-91EB-9C4EADB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37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7DFD-3FCD-0042-BFDA-DA461D1677A1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B98-E571-B941-91EB-9C4EADB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7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7DFD-3FCD-0042-BFDA-DA461D1677A1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B98-E571-B941-91EB-9C4EADB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1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7DFD-3FCD-0042-BFDA-DA461D1677A1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B98-E571-B941-91EB-9C4EADB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3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7DFD-3FCD-0042-BFDA-DA461D1677A1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B98-E571-B941-91EB-9C4EADB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0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47DFD-3FCD-0042-BFDA-DA461D1677A1}" type="datetimeFigureOut">
              <a:rPr lang="en-US" smtClean="0"/>
              <a:t>3/30/2016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E7B98-E571-B941-91EB-9C4EADB45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0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.y.malcolm@dundee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j.y.malcolm@dundee.ac.uk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3454401"/>
            <a:ext cx="7772400" cy="546099"/>
          </a:xfrm>
        </p:spPr>
        <p:txBody>
          <a:bodyPr>
            <a:normAutofit/>
          </a:bodyPr>
          <a:lstStyle/>
          <a:p>
            <a:pPr algn="l">
              <a:lnSpc>
                <a:spcPct val="140000"/>
              </a:lnSpc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rPr>
              <a:t>Using nature to inspire Design Values, Issues &amp; Ethics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85800" y="4191001"/>
            <a:ext cx="7086600" cy="736599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Jackie Malcolm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j.y.malcolm@dundee.ac.uk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Duncan of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Jordanstone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College of Art &amp; Design at the University of Dundee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 descr="Liliypad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"/>
          <a:stretch/>
        </p:blipFill>
        <p:spPr>
          <a:xfrm>
            <a:off x="0" y="1"/>
            <a:ext cx="5422900" cy="3148927"/>
          </a:xfrm>
          <a:prstGeom prst="rect">
            <a:avLst/>
          </a:prstGeom>
        </p:spPr>
      </p:pic>
      <p:pic>
        <p:nvPicPr>
          <p:cNvPr id="7" name="Picture 6" descr="IMG_223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-6498" r="332" b="38219"/>
          <a:stretch/>
        </p:blipFill>
        <p:spPr>
          <a:xfrm>
            <a:off x="5321301" y="-331217"/>
            <a:ext cx="3822700" cy="348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 bwMode="auto">
          <a:xfrm>
            <a:off x="1698625" y="3861579"/>
            <a:ext cx="68532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>
                <a:solidFill>
                  <a:srgbClr val="558ED5"/>
                </a:solidFill>
                <a:latin typeface="Helvetica Neue" charset="0"/>
                <a:cs typeface="Helvetica Neue" charset="0"/>
              </a:rPr>
              <a:t>Symbiosis – transcend with nature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698625" y="4245434"/>
            <a:ext cx="6853238" cy="743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GB" sz="1600" dirty="0" smtClean="0">
                <a:latin typeface="Helvetica Neue Light" charset="0"/>
                <a:ea typeface="ヒラギノ角ゴ Pro W3" charset="0"/>
                <a:cs typeface="Helvetica Neue Light" charset="0"/>
              </a:rPr>
              <a:t>• 	design intention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GB" sz="1600" dirty="0" smtClean="0">
                <a:latin typeface="Helvetica Neue Light" charset="0"/>
                <a:ea typeface="ヒラギノ角ゴ Pro W3" charset="0"/>
                <a:cs typeface="Helvetica Neue Light" charset="0"/>
              </a:rPr>
              <a:t>•	holistic level</a:t>
            </a:r>
          </a:p>
        </p:txBody>
      </p:sp>
      <p:pic>
        <p:nvPicPr>
          <p:cNvPr id="13" name="Picture 1" descr="chart_bi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08" y="880496"/>
            <a:ext cx="31242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3 Origami symbiosis by David Sanche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07" y="880498"/>
            <a:ext cx="2906458" cy="2711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059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8" name="Picture 7" descr="REASON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8773"/>
          <a:stretch/>
        </p:blipFill>
        <p:spPr>
          <a:xfrm>
            <a:off x="2455236" y="949536"/>
            <a:ext cx="4135807" cy="409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0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62" y="1079504"/>
            <a:ext cx="5749276" cy="381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7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1698625" y="1477309"/>
            <a:ext cx="68532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cs typeface="Helvetica Neue" charset="0"/>
              </a:rPr>
              <a:t>Ethics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698625" y="1697876"/>
            <a:ext cx="6853238" cy="2746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 </a:t>
            </a:r>
          </a:p>
          <a:p>
            <a:pPr marL="0" indent="0">
              <a:lnSpc>
                <a:spcPct val="140000"/>
              </a:lnSpc>
              <a:buFont typeface="Arial" charset="0"/>
              <a:buNone/>
            </a:pPr>
            <a:r>
              <a:rPr lang="en-GB" sz="1600" dirty="0" smtClean="0">
                <a:latin typeface="Helvetica Neue Light" charset="0"/>
                <a:ea typeface="ヒラギノ角ゴ Pro W3" charset="0"/>
                <a:cs typeface="Helvetica Neue Light" charset="0"/>
              </a:rPr>
              <a:t>• 	Living Principles, Life’s Principles, Cradle to Cradle</a:t>
            </a:r>
          </a:p>
          <a:p>
            <a:pPr marL="0" indent="0">
              <a:lnSpc>
                <a:spcPct val="140000"/>
              </a:lnSpc>
              <a:buFont typeface="Arial" charset="0"/>
              <a:buNone/>
            </a:pPr>
            <a:r>
              <a:rPr lang="en-GB" sz="1600" dirty="0" smtClean="0">
                <a:latin typeface="Helvetica Neue Light" charset="0"/>
                <a:ea typeface="ヒラギノ角ゴ Pro W3" charset="0"/>
                <a:cs typeface="Helvetica Neue Light" charset="0"/>
              </a:rPr>
              <a:t>•	Sustainable does not mean ethical</a:t>
            </a:r>
          </a:p>
          <a:p>
            <a:pPr marL="0" indent="0">
              <a:lnSpc>
                <a:spcPct val="140000"/>
              </a:lnSpc>
              <a:buFont typeface="Arial" charset="0"/>
              <a:buNone/>
            </a:pPr>
            <a:r>
              <a:rPr lang="en-GB" sz="1600" dirty="0" smtClean="0">
                <a:latin typeface="Helvetica Neue Light" charset="0"/>
                <a:ea typeface="ヒラギノ角ゴ Pro W3" charset="0"/>
                <a:cs typeface="Helvetica Neue Light" charset="0"/>
              </a:rPr>
              <a:t>• 	Duality of ‘Ethics’ and ‘Self’ is reflexive</a:t>
            </a:r>
          </a:p>
          <a:p>
            <a:pPr marL="0" indent="0">
              <a:lnSpc>
                <a:spcPct val="140000"/>
              </a:lnSpc>
              <a:buFont typeface="Arial" charset="0"/>
              <a:buNone/>
            </a:pPr>
            <a:r>
              <a:rPr lang="en-GB" sz="1600" dirty="0" smtClean="0">
                <a:latin typeface="Helvetica Neue Light" charset="0"/>
                <a:ea typeface="ヒラギノ角ゴ Pro W3" charset="0"/>
                <a:cs typeface="Helvetica Neue Light" charset="0"/>
              </a:rPr>
              <a:t>•	Move towards ‘Self-realisation’ Arne </a:t>
            </a:r>
            <a:r>
              <a:rPr lang="en-GB" sz="1600" dirty="0" err="1" smtClean="0">
                <a:latin typeface="Helvetica Neue Light" charset="0"/>
                <a:ea typeface="ヒラギノ角ゴ Pro W3" charset="0"/>
                <a:cs typeface="Helvetica Neue Light" charset="0"/>
              </a:rPr>
              <a:t>Naess</a:t>
            </a:r>
            <a:endParaRPr lang="en-GB" sz="1600" dirty="0">
              <a:latin typeface="Helvetica Neue Light" charset="0"/>
              <a:ea typeface="ヒラギノ角ゴ Pro W3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2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" name="Picture 1" descr="Unconscious Respons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55" y="1133931"/>
            <a:ext cx="6113790" cy="338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698625" y="1544337"/>
            <a:ext cx="6751639" cy="3459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Evaluating the Student Experience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 Neue"/>
              <a:cs typeface="Helvetica Neue"/>
            </a:endParaRPr>
          </a:p>
          <a:p>
            <a:pPr>
              <a:lnSpc>
                <a:spcPct val="140000"/>
              </a:lnSpc>
              <a:defRPr/>
            </a:pPr>
            <a:r>
              <a:rPr lang="en-GB" sz="1600" dirty="0" smtClean="0">
                <a:latin typeface="Helvetica Neue Light"/>
                <a:cs typeface="Helvetica Neue Light"/>
              </a:rPr>
              <a:t>Practical Project – Interdisciplinary Group</a:t>
            </a:r>
            <a:endParaRPr lang="en-GB" sz="1600" dirty="0">
              <a:latin typeface="Helvetica Neue Light"/>
              <a:cs typeface="Helvetica Neue Light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1600" dirty="0">
                <a:latin typeface="Helvetica Neue Light"/>
                <a:cs typeface="Helvetica Neue Light"/>
              </a:rPr>
              <a:t> </a:t>
            </a:r>
          </a:p>
          <a:p>
            <a:pPr>
              <a:defRPr/>
            </a:pPr>
            <a:r>
              <a:rPr lang="en-GB" sz="1600" dirty="0" smtClean="0">
                <a:latin typeface="Helvetica Neue Light"/>
                <a:cs typeface="Helvetica Neue Light"/>
              </a:rPr>
              <a:t>Reflective Article – How to Design a Community</a:t>
            </a:r>
            <a:endParaRPr lang="en-GB" sz="1600" dirty="0">
              <a:latin typeface="Helvetica Neue Light"/>
              <a:cs typeface="Helvetica Neue Light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1600" dirty="0">
                <a:latin typeface="Helvetica Neue Light"/>
                <a:cs typeface="Helvetica Neue Light"/>
              </a:rPr>
              <a:t> </a:t>
            </a:r>
          </a:p>
          <a:p>
            <a:pPr>
              <a:defRPr/>
            </a:pPr>
            <a:r>
              <a:rPr lang="en-GB" sz="1600" dirty="0">
                <a:latin typeface="Helvetica Neue Light"/>
                <a:cs typeface="Helvetica Neue Light"/>
              </a:rPr>
              <a:t>M</a:t>
            </a:r>
            <a:r>
              <a:rPr lang="en-GB" sz="1600" dirty="0" smtClean="0">
                <a:latin typeface="Helvetica Neue Light"/>
                <a:cs typeface="Helvetica Neue Light"/>
              </a:rPr>
              <a:t>odule Evaluation</a:t>
            </a:r>
            <a:endParaRPr lang="en-GB" sz="16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7829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y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4" t="12974" r="1625" b="57927"/>
          <a:stretch/>
        </p:blipFill>
        <p:spPr>
          <a:xfrm>
            <a:off x="1016000" y="507445"/>
            <a:ext cx="6442142" cy="29201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016000" y="3096813"/>
            <a:ext cx="7408863" cy="11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The </a:t>
            </a:r>
            <a:r>
              <a:rPr lang="en-US" sz="2000" b="1" dirty="0">
                <a:solidFill>
                  <a:srgbClr val="558ED5"/>
                </a:solidFill>
                <a:latin typeface="Helvetica Neue"/>
                <a:cs typeface="Helvetica Neue"/>
              </a:rPr>
              <a:t>P</a:t>
            </a: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roject – Design a Community</a:t>
            </a:r>
            <a:b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</a:br>
            <a:r>
              <a:rPr lang="en-US" sz="1600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Location – University of Dundee Botanic Gardens</a:t>
            </a:r>
            <a:endParaRPr lang="en-US" sz="1600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16000" y="4195524"/>
            <a:ext cx="7910286" cy="31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Helvetica Neue Medium"/>
                <a:cs typeface="Helvetica Neue Medium"/>
              </a:rPr>
              <a:t>Housing</a:t>
            </a:r>
            <a:r>
              <a:rPr lang="en-US" sz="1600" dirty="0">
                <a:solidFill>
                  <a:srgbClr val="00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Helvetica Neue Medium"/>
                <a:cs typeface="Helvetica Neue Medium"/>
              </a:rPr>
              <a:t>// Health // Water // Education</a:t>
            </a:r>
            <a:r>
              <a:rPr lang="en-US" sz="1600" dirty="0">
                <a:solidFill>
                  <a:srgbClr val="000000"/>
                </a:solidFill>
                <a:latin typeface="Helvetica Neue Medium"/>
                <a:cs typeface="Helvetica Neue Medium"/>
              </a:rPr>
              <a:t>	 </a:t>
            </a:r>
            <a:r>
              <a:rPr lang="en-US" sz="1600" dirty="0" smtClean="0">
                <a:solidFill>
                  <a:srgbClr val="000000"/>
                </a:solidFill>
                <a:latin typeface="Helvetica Neue Medium"/>
                <a:cs typeface="Helvetica Neue Medium"/>
              </a:rPr>
              <a:t>// Communication</a:t>
            </a:r>
            <a:r>
              <a:rPr lang="en-US" sz="1600" dirty="0">
                <a:solidFill>
                  <a:srgbClr val="00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Helvetica Neue Medium"/>
                <a:cs typeface="Helvetica Neue Medium"/>
              </a:rPr>
              <a:t>// Transport</a:t>
            </a:r>
            <a:r>
              <a:rPr lang="en-US" sz="1600" dirty="0">
                <a:solidFill>
                  <a:srgbClr val="000000"/>
                </a:solidFill>
                <a:latin typeface="Helvetica Neue Medium"/>
                <a:cs typeface="Helvetica Neue Medium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Helvetica Neue Medium"/>
                <a:cs typeface="Helvetica Neue Medium"/>
              </a:rPr>
              <a:t>// Food</a:t>
            </a:r>
            <a:endParaRPr lang="en-US" sz="1600" dirty="0">
              <a:solidFill>
                <a:srgbClr val="000000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3868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2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4295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59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016000" y="3646713"/>
            <a:ext cx="7408863" cy="56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Communication</a:t>
            </a:r>
            <a:endParaRPr lang="en-US" sz="1600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16000" y="4195524"/>
            <a:ext cx="79102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Inspiration -</a:t>
            </a:r>
            <a:r>
              <a:rPr lang="en-US" sz="1600" dirty="0">
                <a:solidFill>
                  <a:srgbClr val="404040"/>
                </a:solidFill>
                <a:latin typeface="Helvetica Neue Medium"/>
                <a:cs typeface="Helvetica Neue Medium"/>
              </a:rPr>
              <a:t> </a:t>
            </a:r>
            <a: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Elephants &amp; touch</a:t>
            </a:r>
            <a:endParaRPr lang="en-US" sz="1600" dirty="0">
              <a:solidFill>
                <a:srgbClr val="40404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1" name="Picture 10" descr="hanna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70" y="2272360"/>
            <a:ext cx="2240741" cy="1374353"/>
          </a:xfrm>
          <a:prstGeom prst="rect">
            <a:avLst/>
          </a:prstGeom>
        </p:spPr>
      </p:pic>
      <p:pic>
        <p:nvPicPr>
          <p:cNvPr id="12" name="Picture 11" descr="nejc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97" y="948275"/>
            <a:ext cx="2025336" cy="383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nejc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202" y="948276"/>
            <a:ext cx="1992347" cy="3830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077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093428" y="1816101"/>
            <a:ext cx="7086600" cy="3035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 dirty="0">
                <a:solidFill>
                  <a:srgbClr val="000000"/>
                </a:solidFill>
                <a:latin typeface="Helvetica Neue Light" charset="0"/>
                <a:ea typeface="ヒラギノ角ゴ Pro W3" charset="0"/>
                <a:cs typeface="Helvetica Neue Light" charset="0"/>
              </a:rPr>
              <a:t>‘How do we teach [our students] to love land and community when our society values such things far less than it does individualism and consumption?’</a:t>
            </a: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endParaRPr lang="en-GB" sz="10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endParaRPr lang="en-GB" sz="10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endParaRPr lang="en-GB" sz="10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endParaRPr lang="en-GB" sz="10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  <a:p>
            <a:pPr marL="0" indent="0">
              <a:buFont typeface="Arial" charset="0"/>
              <a:buNone/>
            </a:pPr>
            <a:r>
              <a:rPr lang="en-US" sz="10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Orr, David W. 1994, 2004 ed. </a:t>
            </a:r>
            <a:r>
              <a:rPr lang="en-US" sz="1000" i="1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Earth in Mind: On education, Environment, and the Human Prospect. </a:t>
            </a:r>
            <a:r>
              <a:rPr lang="en-US" sz="10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Island Press, Washington.</a:t>
            </a:r>
            <a:endParaRPr lang="en-GB" sz="10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00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016000" y="3646713"/>
            <a:ext cx="7408863" cy="56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Communication</a:t>
            </a:r>
            <a:endParaRPr lang="en-US" sz="1600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16000" y="4195524"/>
            <a:ext cx="791028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Inspiration – Vampire Bats, </a:t>
            </a:r>
            <a:b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</a:br>
            <a: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Capuchin Monkeys, Pitcher Plant</a:t>
            </a:r>
            <a:endParaRPr lang="en-US" sz="1600" dirty="0">
              <a:solidFill>
                <a:srgbClr val="40404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4" name="Picture 13" descr="Final Board 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17663" r="40163" b="52515"/>
          <a:stretch/>
        </p:blipFill>
        <p:spPr>
          <a:xfrm>
            <a:off x="440534" y="1101976"/>
            <a:ext cx="6032582" cy="2176290"/>
          </a:xfrm>
          <a:prstGeom prst="rect">
            <a:avLst/>
          </a:prstGeom>
        </p:spPr>
      </p:pic>
      <p:pic>
        <p:nvPicPr>
          <p:cNvPr id="15" name="Picture 14" descr="Final Board 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5" t="17663" b="52515"/>
          <a:stretch/>
        </p:blipFill>
        <p:spPr>
          <a:xfrm>
            <a:off x="6454973" y="1571372"/>
            <a:ext cx="2874340" cy="151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016000" y="3646713"/>
            <a:ext cx="7408863" cy="56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Water – </a:t>
            </a:r>
            <a:r>
              <a:rPr lang="en-US" sz="2000" b="1" dirty="0" err="1" smtClean="0">
                <a:solidFill>
                  <a:srgbClr val="558ED5"/>
                </a:solidFill>
                <a:latin typeface="Helvetica Neue"/>
                <a:cs typeface="Helvetica Neue"/>
              </a:rPr>
              <a:t>Zingiber</a:t>
            </a: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 Community</a:t>
            </a:r>
            <a:endParaRPr lang="en-US" sz="1600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16000" y="4195524"/>
            <a:ext cx="79102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Inspiration – Ginger Plant, Namib Beetle, Reverse Osmosis</a:t>
            </a:r>
            <a:endParaRPr lang="en-US" sz="1600" dirty="0">
              <a:solidFill>
                <a:srgbClr val="40404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1" name="Picture 10" descr="water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9" t="17199" r="13627" b="63412"/>
          <a:stretch/>
        </p:blipFill>
        <p:spPr>
          <a:xfrm>
            <a:off x="517347" y="1144149"/>
            <a:ext cx="1696082" cy="2210940"/>
          </a:xfrm>
          <a:prstGeom prst="rect">
            <a:avLst/>
          </a:prstGeom>
        </p:spPr>
      </p:pic>
      <p:pic>
        <p:nvPicPr>
          <p:cNvPr id="12" name="Picture 11" descr="water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6" t="5248" r="5332" b="5364"/>
          <a:stretch/>
        </p:blipFill>
        <p:spPr>
          <a:xfrm>
            <a:off x="5756993" y="895705"/>
            <a:ext cx="3188314" cy="2841724"/>
          </a:xfrm>
          <a:prstGeom prst="rect">
            <a:avLst/>
          </a:prstGeom>
        </p:spPr>
      </p:pic>
      <p:pic>
        <p:nvPicPr>
          <p:cNvPr id="13" name="Picture 12" descr="water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5248" r="58819" b="5364"/>
          <a:stretch/>
        </p:blipFill>
        <p:spPr>
          <a:xfrm>
            <a:off x="2988360" y="1054176"/>
            <a:ext cx="2109784" cy="25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3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016000" y="3646713"/>
            <a:ext cx="7408863" cy="56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Food</a:t>
            </a:r>
            <a:endParaRPr lang="en-US" sz="1600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16000" y="4195524"/>
            <a:ext cx="79102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Inspiration – </a:t>
            </a:r>
            <a:r>
              <a:rPr lang="en-US" sz="1600" dirty="0" err="1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Zostera</a:t>
            </a:r>
            <a: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 </a:t>
            </a:r>
            <a:r>
              <a:rPr lang="en-US" sz="1600" dirty="0" err="1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Seagrass</a:t>
            </a:r>
            <a:endParaRPr lang="en-US" sz="1600" dirty="0">
              <a:solidFill>
                <a:srgbClr val="40404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4" name="Picture 13" descr="Zostera Final outcome boar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760" y="1015999"/>
            <a:ext cx="3755670" cy="2656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573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016000" y="3646713"/>
            <a:ext cx="7408863" cy="56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Health</a:t>
            </a:r>
            <a:endParaRPr lang="en-US" sz="1600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16000" y="4195524"/>
            <a:ext cx="79102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Inspiration –</a:t>
            </a:r>
            <a:r>
              <a:rPr lang="en-US" sz="1600" dirty="0">
                <a:solidFill>
                  <a:srgbClr val="404040"/>
                </a:solidFill>
                <a:latin typeface="Helvetica Neue Medium"/>
                <a:cs typeface="Helvetica Neue Medium"/>
              </a:rPr>
              <a:t> </a:t>
            </a:r>
            <a: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Hummingbird, Glass Frog, Leaf Cutter Ant</a:t>
            </a:r>
            <a:endParaRPr lang="en-US" sz="1600" dirty="0">
              <a:solidFill>
                <a:srgbClr val="40404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8" name="Picture 7" descr="Health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17143" r="21264" b="34365"/>
          <a:stretch/>
        </p:blipFill>
        <p:spPr>
          <a:xfrm>
            <a:off x="2355540" y="1029885"/>
            <a:ext cx="4538746" cy="2798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606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iliypad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289"/>
            <a:ext cx="4737230" cy="2748572"/>
          </a:xfrm>
          <a:prstGeom prst="rect">
            <a:avLst/>
          </a:prstGeom>
        </p:spPr>
      </p:pic>
      <p:pic>
        <p:nvPicPr>
          <p:cNvPr id="12" name="Picture 11" descr="waterresear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60" y="490710"/>
            <a:ext cx="4475392" cy="29531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016000" y="3646713"/>
            <a:ext cx="7408863" cy="56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Transport</a:t>
            </a:r>
            <a:endParaRPr lang="en-US" sz="1600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016000" y="4195524"/>
            <a:ext cx="79102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Inspiration –</a:t>
            </a:r>
            <a:r>
              <a:rPr lang="en-US" sz="1600" dirty="0">
                <a:solidFill>
                  <a:srgbClr val="404040"/>
                </a:solidFill>
                <a:latin typeface="Helvetica Neue Medium"/>
                <a:cs typeface="Helvetica Neue Medium"/>
              </a:rPr>
              <a:t> </a:t>
            </a:r>
            <a: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Giant </a:t>
            </a:r>
            <a:r>
              <a:rPr lang="en-US" sz="1600" dirty="0" err="1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Lilypads</a:t>
            </a:r>
            <a: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, Solar Energy, </a:t>
            </a:r>
            <a:b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</a:br>
            <a: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  <a:t>Biofuels from Algae &amp; Water Jets</a:t>
            </a:r>
            <a:br>
              <a:rPr lang="en-US" sz="1600" dirty="0" smtClean="0">
                <a:solidFill>
                  <a:srgbClr val="404040"/>
                </a:solidFill>
                <a:latin typeface="Helvetica Neue Medium"/>
                <a:cs typeface="Helvetica Neue Medium"/>
              </a:rPr>
            </a:br>
            <a:endParaRPr lang="en-US" sz="1600" dirty="0">
              <a:solidFill>
                <a:srgbClr val="404040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13" name="Picture 12" descr="lilypad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53" y="3541127"/>
            <a:ext cx="1861024" cy="143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8" name="Picture 7" descr="communit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93" y="892919"/>
            <a:ext cx="6034404" cy="406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9" name="Picture 8" descr="a3 journey 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17" y="961069"/>
            <a:ext cx="4895966" cy="3461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ubtitle 2"/>
          <p:cNvSpPr txBox="1">
            <a:spLocks/>
          </p:cNvSpPr>
          <p:nvPr/>
        </p:nvSpPr>
        <p:spPr bwMode="auto">
          <a:xfrm>
            <a:off x="2124017" y="4545411"/>
            <a:ext cx="6522748" cy="44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cs typeface="Helvetica Neue" charset="0"/>
              </a:rPr>
              <a:t>Learning Map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58886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9" name="Picture 8" descr="Screen Shot 2014-05-04 at 08.50.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21" y="1109988"/>
            <a:ext cx="5248710" cy="364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6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751152" y="1098195"/>
            <a:ext cx="8054372" cy="578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cs typeface="Helvetica Neue" charset="0"/>
              </a:rPr>
              <a:t>The Nexus – Reflexivity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 Neue Light"/>
              <a:cs typeface="Helvetica Neue Light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Book chapters for first five weeks</a:t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</a:b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/>
              <a:cs typeface="Helvetica Neue Light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•	McDonough, W.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Braungart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, M. (2002) 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Cradle to Cradle: Remaking the Way </a:t>
            </a:r>
            <a:b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</a:b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	we Make Things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.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 North Point Press.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/>
              <a:cs typeface="Helvetica Neue Light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•	Curry, P. (2006) 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Ecological Ethics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.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Polity Press.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/>
              <a:cs typeface="Helvetica Neue Light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•	Walker, S. (2006) 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Sustainable by Design: Explorations in Theory and Practice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.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	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Earthscan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/>
              <a:cs typeface="Helvetica Neue Light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•	Orr, D. W. (2002) 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Nature of Design : Ecology, Culture, and Human Intention.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/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	Oxford University Press.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/>
              <a:cs typeface="Helvetica Neue Light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•	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Skene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, K. (2009) 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Escape from </a:t>
            </a:r>
            <a:r>
              <a:rPr lang="en-US" sz="16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Bubbleworld</a:t>
            </a:r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rPr>
              <a:t>: Seven Curves to Save the Earth</a:t>
            </a:r>
            <a:r>
              <a:rPr lang="en-US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.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/>
            </a:r>
            <a:b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</a:b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	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Ard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Macha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rPr>
              <a:t> Press.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74278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10" name="Picture 9" descr="mackenzi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"/>
          <a:stretch/>
        </p:blipFill>
        <p:spPr>
          <a:xfrm>
            <a:off x="6161369" y="1220550"/>
            <a:ext cx="2257230" cy="3353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mackenzi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60" y="1153137"/>
            <a:ext cx="4837750" cy="342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1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999361" y="850901"/>
            <a:ext cx="7450903" cy="415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Design Values, Issues &amp; Ethics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 Neue"/>
              <a:cs typeface="Helvetica Neue"/>
            </a:endParaRPr>
          </a:p>
          <a:p>
            <a:pPr>
              <a:lnSpc>
                <a:spcPct val="200000"/>
              </a:lnSpc>
              <a:defRPr/>
            </a:pPr>
            <a:r>
              <a:rPr lang="en-GB" sz="16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Level </a:t>
            </a:r>
            <a:r>
              <a:rPr lang="en-GB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3 Expansive module (optional)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 </a:t>
            </a:r>
          </a:p>
          <a:p>
            <a:pPr>
              <a:defRPr/>
            </a:pPr>
            <a:r>
              <a:rPr lang="en-GB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Interdisciplinary: </a:t>
            </a:r>
            <a:r>
              <a:rPr lang="en-GB" sz="16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Fine Art, Jewellery </a:t>
            </a:r>
            <a:r>
              <a:rPr lang="en-GB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&amp; </a:t>
            </a:r>
            <a:r>
              <a:rPr lang="en-GB" sz="16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Metal Design, </a:t>
            </a:r>
            <a:r>
              <a:rPr lang="en-GB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Interior </a:t>
            </a:r>
            <a:r>
              <a:rPr lang="en-GB" sz="16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&amp; Environmental </a:t>
            </a:r>
            <a:r>
              <a:rPr lang="en-GB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Design, Illustration, </a:t>
            </a:r>
            <a:r>
              <a:rPr lang="en-GB" sz="16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Graphic </a:t>
            </a:r>
            <a:r>
              <a:rPr lang="en-GB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Design, Textiles, Interactive Media Design &amp; Product Design.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 </a:t>
            </a:r>
          </a:p>
          <a:p>
            <a:pPr>
              <a:defRPr/>
            </a:pPr>
            <a:r>
              <a:rPr lang="en-GB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Higher Education Academy recommendations (2009)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 </a:t>
            </a:r>
          </a:p>
          <a:p>
            <a:pPr>
              <a:defRPr/>
            </a:pPr>
            <a:r>
              <a:rPr lang="en-GB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UN Decade of Education for Sustainable Development:</a:t>
            </a:r>
            <a:br>
              <a:rPr lang="en-GB" sz="1600" dirty="0">
                <a:solidFill>
                  <a:srgbClr val="000000"/>
                </a:solidFill>
                <a:latin typeface="Helvetica Neue Light"/>
                <a:cs typeface="Helvetica Neue Light"/>
              </a:rPr>
            </a:br>
            <a:r>
              <a:rPr lang="en-GB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Strategic Goals for ‘reforming education’.</a:t>
            </a:r>
            <a:endParaRPr lang="en-GB" sz="1600" dirty="0">
              <a:solidFill>
                <a:srgbClr val="000000"/>
              </a:solidFill>
              <a:latin typeface="Helvetica Neue Light"/>
              <a:ea typeface="ヒラギノ角ゴ Pro W3" charset="0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286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712913" y="1698771"/>
            <a:ext cx="5746750" cy="2669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</a:pPr>
            <a:r>
              <a:rPr lang="en-GB" sz="1600" dirty="0" smtClean="0">
                <a:latin typeface="Helvetica Neue Light" charset="0"/>
                <a:cs typeface="Helvetica Neue Light" charset="0"/>
              </a:rPr>
              <a:t>‘</a:t>
            </a:r>
            <a:r>
              <a:rPr lang="en-GB" altLang="ja-JP" sz="1600" dirty="0" smtClean="0">
                <a:latin typeface="Helvetica Neue Light" charset="0"/>
                <a:cs typeface="Helvetica Neue Light" charset="0"/>
              </a:rPr>
              <a:t>I </a:t>
            </a:r>
            <a:r>
              <a:rPr lang="en-GB" altLang="ja-JP" sz="1600" dirty="0">
                <a:latin typeface="Helvetica Neue Light" charset="0"/>
                <a:cs typeface="Helvetica Neue Light" charset="0"/>
              </a:rPr>
              <a:t>feel I now have a relevant perspective from which to begin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</a:pPr>
            <a:r>
              <a:rPr lang="en-GB" sz="1600" dirty="0">
                <a:latin typeface="Helvetica Neue Light" charset="0"/>
                <a:cs typeface="Helvetica Neue Light" charset="0"/>
              </a:rPr>
              <a:t>to question the things we do, as individuals and as designers,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</a:pPr>
            <a:r>
              <a:rPr lang="en-GB" sz="1600" dirty="0">
                <a:latin typeface="Helvetica Neue Light" charset="0"/>
                <a:cs typeface="Helvetica Neue Light" charset="0"/>
              </a:rPr>
              <a:t>to begin a change. One not of great challenges to fear, but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</a:pPr>
            <a:r>
              <a:rPr lang="en-GB" sz="1600" dirty="0">
                <a:latin typeface="Helvetica Neue Light" charset="0"/>
                <a:cs typeface="Helvetica Neue Light" charset="0"/>
              </a:rPr>
              <a:t>one of great expectation on what nature can teach us, when</a:t>
            </a:r>
          </a:p>
          <a:p>
            <a:pPr eaLnBrk="1" hangingPunct="1">
              <a:lnSpc>
                <a:spcPct val="140000"/>
              </a:lnSpc>
              <a:spcBef>
                <a:spcPct val="20000"/>
              </a:spcBef>
            </a:pPr>
            <a:r>
              <a:rPr lang="en-GB" sz="1600" dirty="0">
                <a:latin typeface="Helvetica Neue Light" charset="0"/>
                <a:cs typeface="Helvetica Neue Light" charset="0"/>
              </a:rPr>
              <a:t>we listen.’ </a:t>
            </a:r>
          </a:p>
          <a:p>
            <a:pPr eaLnBrk="1" hangingPunct="1">
              <a:spcBef>
                <a:spcPct val="20000"/>
              </a:spcBef>
            </a:pPr>
            <a:endParaRPr lang="en-US" sz="1600" dirty="0">
              <a:latin typeface="Helvetica Neue Light" charset="0"/>
              <a:cs typeface="Helvetica Neue Light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1600" dirty="0">
              <a:latin typeface="Helvetica Neue Light" charset="0"/>
              <a:cs typeface="Helvetica Neue Light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latin typeface="Helvetica Neue Light" charset="0"/>
              <a:cs typeface="Helvetica Neue Light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1600" dirty="0">
              <a:latin typeface="Helvetica Neue Light" charset="0"/>
              <a:cs typeface="Helvetica Neue Light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sz="1600" dirty="0">
              <a:latin typeface="Helvetica Neue Light" charset="0"/>
              <a:cs typeface="Helvetica Neue Light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endParaRPr lang="en-US" sz="1600" dirty="0">
              <a:latin typeface="Helvetica Neue Light" charset="0"/>
              <a:cs typeface="Helvetica Neue Light" charset="0"/>
            </a:endParaRPr>
          </a:p>
          <a:p>
            <a:pPr lvl="1" eaLnBrk="1" hangingPunct="1">
              <a:spcBef>
                <a:spcPct val="20000"/>
              </a:spcBef>
              <a:buFont typeface="Arial" charset="0"/>
              <a:buChar char="–"/>
            </a:pPr>
            <a:endParaRPr lang="en-US" sz="16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9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011918" y="1074863"/>
            <a:ext cx="7586663" cy="364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1600" dirty="0" smtClean="0">
                <a:latin typeface="Helvetica Neue Light"/>
                <a:cs typeface="Helvetica Neue Light"/>
              </a:rPr>
              <a:t>‘This course has been challenging in parts. For some time near the beginning of the</a:t>
            </a:r>
          </a:p>
          <a:p>
            <a:pPr>
              <a:lnSpc>
                <a:spcPct val="140000"/>
              </a:lnSpc>
            </a:pPr>
            <a:r>
              <a:rPr lang="en-US" sz="1600" dirty="0" smtClean="0">
                <a:latin typeface="Helvetica Neue Light"/>
                <a:cs typeface="Helvetica Neue Light"/>
              </a:rPr>
              <a:t>project I found it difficult being unsure of exactly what I was working towards as a</a:t>
            </a:r>
          </a:p>
          <a:p>
            <a:pPr>
              <a:lnSpc>
                <a:spcPct val="140000"/>
              </a:lnSpc>
            </a:pPr>
            <a:r>
              <a:rPr lang="en-US" sz="1600" dirty="0" smtClean="0">
                <a:latin typeface="Helvetica Neue Light"/>
                <a:cs typeface="Helvetica Neue Light"/>
              </a:rPr>
              <a:t>final outcome. </a:t>
            </a:r>
            <a:r>
              <a:rPr lang="en-GB" sz="1600" dirty="0" smtClean="0">
                <a:latin typeface="Helvetica Neue Light"/>
                <a:cs typeface="Helvetica Neue Light"/>
              </a:rPr>
              <a:t>In the learning model that I am used to it is generally made very clear.</a:t>
            </a:r>
          </a:p>
          <a:p>
            <a:pPr>
              <a:lnSpc>
                <a:spcPct val="140000"/>
              </a:lnSpc>
            </a:pPr>
            <a:endParaRPr lang="en-GB" sz="1600" dirty="0" smtClean="0">
              <a:latin typeface="Helvetica Neue Light"/>
              <a:cs typeface="Helvetica Neue Light"/>
            </a:endParaRPr>
          </a:p>
          <a:p>
            <a:pPr>
              <a:lnSpc>
                <a:spcPct val="140000"/>
              </a:lnSpc>
            </a:pPr>
            <a:r>
              <a:rPr lang="en-GB" sz="1600" dirty="0" smtClean="0">
                <a:latin typeface="Helvetica Neue Light"/>
                <a:cs typeface="Helvetica Neue Light"/>
              </a:rPr>
              <a:t>However, I think that I actually learned more because of this uncertainty. Because I</a:t>
            </a:r>
          </a:p>
          <a:p>
            <a:pPr>
              <a:lnSpc>
                <a:spcPct val="140000"/>
              </a:lnSpc>
            </a:pPr>
            <a:r>
              <a:rPr lang="en-GB" sz="1600" dirty="0" smtClean="0">
                <a:latin typeface="Helvetica Neue Light"/>
                <a:cs typeface="Helvetica Neue Light"/>
              </a:rPr>
              <a:t>was not always researching with a specific goal in mind I was able to explore and</a:t>
            </a:r>
          </a:p>
          <a:p>
            <a:pPr>
              <a:lnSpc>
                <a:spcPct val="140000"/>
              </a:lnSpc>
            </a:pPr>
            <a:r>
              <a:rPr lang="en-GB" sz="1600" dirty="0" smtClean="0">
                <a:latin typeface="Helvetica Neue Light"/>
                <a:cs typeface="Helvetica Neue Light"/>
              </a:rPr>
              <a:t>Experience outside of what I thought I ‘should’ be learning. I was not just absorbing</a:t>
            </a:r>
          </a:p>
          <a:p>
            <a:pPr>
              <a:lnSpc>
                <a:spcPct val="140000"/>
              </a:lnSpc>
            </a:pPr>
            <a:r>
              <a:rPr lang="en-GB" sz="1600" dirty="0" smtClean="0">
                <a:latin typeface="Helvetica Neue Light"/>
                <a:cs typeface="Helvetica Neue Light"/>
              </a:rPr>
              <a:t>facts so that I could hand them back in the form of an assignment, but making</a:t>
            </a:r>
          </a:p>
          <a:p>
            <a:pPr>
              <a:lnSpc>
                <a:spcPct val="140000"/>
              </a:lnSpc>
            </a:pPr>
            <a:r>
              <a:rPr lang="en-GB" sz="1600" dirty="0" smtClean="0">
                <a:latin typeface="Helvetica Neue Light"/>
                <a:cs typeface="Helvetica Neue Light"/>
              </a:rPr>
              <a:t>discoveries that actually made me consider how, as a designer, I could bring </a:t>
            </a:r>
            <a:endParaRPr lang="en-GB" sz="1600" dirty="0">
              <a:latin typeface="Helvetica Neue Light"/>
              <a:cs typeface="Helvetica Neue Light"/>
            </a:endParaRPr>
          </a:p>
          <a:p>
            <a:pPr>
              <a:lnSpc>
                <a:spcPct val="140000"/>
              </a:lnSpc>
            </a:pPr>
            <a:r>
              <a:rPr lang="en-GB" sz="1600" dirty="0" smtClean="0">
                <a:latin typeface="Helvetica Neue Light"/>
                <a:cs typeface="Helvetica Neue Light"/>
              </a:rPr>
              <a:t>about change.</a:t>
            </a:r>
            <a:r>
              <a:rPr lang="en-US" sz="1600" dirty="0" smtClean="0">
                <a:latin typeface="Helvetica Neue Light"/>
                <a:cs typeface="Helvetica Neue Light"/>
              </a:rPr>
              <a:t>’</a:t>
            </a:r>
            <a:endParaRPr lang="en-GB" sz="16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15619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682050" y="4083919"/>
            <a:ext cx="5671605" cy="887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n-GB" sz="1600" dirty="0" smtClean="0">
                <a:latin typeface="Helvetica Neue Light"/>
                <a:cs typeface="Helvetica Neue Light"/>
              </a:rPr>
              <a:t>‘This course has opened my eyes to the power that design </a:t>
            </a:r>
          </a:p>
          <a:p>
            <a:pPr>
              <a:lnSpc>
                <a:spcPct val="140000"/>
              </a:lnSpc>
            </a:pPr>
            <a:r>
              <a:rPr lang="en-GB" sz="1600" dirty="0" smtClean="0">
                <a:latin typeface="Helvetica Neue Light"/>
                <a:cs typeface="Helvetica Neue Light"/>
              </a:rPr>
              <a:t>has to influence and help both society and the natural world.’</a:t>
            </a:r>
            <a:endParaRPr lang="en-GB" sz="1600" dirty="0">
              <a:latin typeface="Helvetica Neue Light"/>
              <a:cs typeface="Helvetica Neue Light"/>
            </a:endParaRPr>
          </a:p>
        </p:txBody>
      </p:sp>
      <p:pic>
        <p:nvPicPr>
          <p:cNvPr id="10" name="Picture 9" descr="Mar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03" y="1020000"/>
            <a:ext cx="4398350" cy="30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061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5802" y="1063878"/>
            <a:ext cx="8458198" cy="39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n-GB" sz="1600" dirty="0" smtClean="0">
                <a:latin typeface="Helvetica Neue Medium"/>
                <a:cs typeface="Helvetica Neue Medium"/>
              </a:rPr>
              <a:t>The workshops created:</a:t>
            </a:r>
          </a:p>
          <a:p>
            <a:pPr>
              <a:lnSpc>
                <a:spcPct val="140000"/>
              </a:lnSpc>
            </a:pPr>
            <a:r>
              <a:rPr lang="en-GB" sz="1600" i="1" dirty="0" smtClean="0">
                <a:latin typeface="Helvetica Neue Light"/>
                <a:cs typeface="Helvetica Neue Light"/>
              </a:rPr>
              <a:t>‘… a sense of curiosity and discovery (enchantment with the natural world).’</a:t>
            </a:r>
          </a:p>
          <a:p>
            <a:pPr>
              <a:lnSpc>
                <a:spcPct val="140000"/>
              </a:lnSpc>
            </a:pPr>
            <a:endParaRPr lang="en-GB" sz="1600" i="1" dirty="0">
              <a:latin typeface="Helvetica Neue Light"/>
              <a:cs typeface="Helvetica Neue Light"/>
            </a:endParaRPr>
          </a:p>
          <a:p>
            <a:pPr>
              <a:lnSpc>
                <a:spcPct val="140000"/>
              </a:lnSpc>
            </a:pPr>
            <a:r>
              <a:rPr lang="en-GB" sz="1600" i="1" dirty="0" smtClean="0">
                <a:latin typeface="Helvetica Neue Light"/>
                <a:cs typeface="Helvetica Neue Light"/>
              </a:rPr>
              <a:t>‘… an awareness of what you are going to leave for future generations and our world.’</a:t>
            </a:r>
          </a:p>
          <a:p>
            <a:pPr>
              <a:lnSpc>
                <a:spcPct val="140000"/>
              </a:lnSpc>
            </a:pPr>
            <a:endParaRPr lang="en-GB" sz="1600" dirty="0">
              <a:latin typeface="Helvetica Neue Light"/>
              <a:cs typeface="Helvetica Neue Light"/>
            </a:endParaRPr>
          </a:p>
          <a:p>
            <a:pPr>
              <a:lnSpc>
                <a:spcPct val="140000"/>
              </a:lnSpc>
            </a:pPr>
            <a:r>
              <a:rPr lang="en-GB" sz="1600" dirty="0" smtClean="0">
                <a:latin typeface="Helvetica Neue Medium"/>
                <a:cs typeface="Helvetica Neue Medium"/>
              </a:rPr>
              <a:t>Students believed they had achieved a:</a:t>
            </a:r>
          </a:p>
          <a:p>
            <a:pPr>
              <a:lnSpc>
                <a:spcPct val="140000"/>
              </a:lnSpc>
            </a:pPr>
            <a:r>
              <a:rPr lang="en-GB" sz="1600" i="1" dirty="0" smtClean="0">
                <a:latin typeface="Helvetica Neue Light"/>
                <a:cs typeface="Helvetica Neue Light"/>
              </a:rPr>
              <a:t>‘new way to see and act in the world in which they live.’</a:t>
            </a:r>
          </a:p>
          <a:p>
            <a:pPr>
              <a:lnSpc>
                <a:spcPct val="140000"/>
              </a:lnSpc>
            </a:pPr>
            <a:endParaRPr lang="en-GB" sz="1600" dirty="0" smtClean="0">
              <a:latin typeface="Helvetica Neue Light"/>
              <a:cs typeface="Helvetica Neue Light"/>
            </a:endParaRPr>
          </a:p>
          <a:p>
            <a:pPr>
              <a:lnSpc>
                <a:spcPct val="140000"/>
              </a:lnSpc>
            </a:pPr>
            <a:r>
              <a:rPr lang="en-GB" sz="1600" dirty="0" smtClean="0">
                <a:latin typeface="Helvetica Neue Medium"/>
                <a:cs typeface="Helvetica Neue Medium"/>
              </a:rPr>
              <a:t>and gained </a:t>
            </a:r>
            <a:r>
              <a:rPr lang="en-GB" sz="1600" i="1" dirty="0" smtClean="0">
                <a:latin typeface="Helvetica Neue Light"/>
                <a:cs typeface="Helvetica Neue Light"/>
              </a:rPr>
              <a:t>‘a sense of reconciliation between human intention and nature’s purpose.’</a:t>
            </a:r>
            <a:endParaRPr lang="en-GB" sz="1600" i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9701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685802" y="1063878"/>
            <a:ext cx="8458198" cy="39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n-GB" sz="1600" dirty="0">
                <a:latin typeface="Helvetica Neue Medium"/>
                <a:cs typeface="Helvetica Neue Medium"/>
              </a:rPr>
              <a:t>In relation to longevity the students believed they now had</a:t>
            </a:r>
            <a:r>
              <a:rPr lang="en-GB" sz="1600" dirty="0" smtClean="0">
                <a:latin typeface="Helvetica Neue Medium"/>
                <a:cs typeface="Helvetica Neue Medium"/>
              </a:rPr>
              <a:t>:</a:t>
            </a:r>
          </a:p>
          <a:p>
            <a:pPr>
              <a:lnSpc>
                <a:spcPct val="140000"/>
              </a:lnSpc>
            </a:pPr>
            <a:endParaRPr lang="en-GB" sz="1600" dirty="0">
              <a:latin typeface="Helvetica Neue Medium"/>
              <a:cs typeface="Helvetica Neue Medium"/>
            </a:endParaRPr>
          </a:p>
          <a:p>
            <a:pPr>
              <a:lnSpc>
                <a:spcPct val="140000"/>
              </a:lnSpc>
            </a:pPr>
            <a:r>
              <a:rPr lang="en-GB" sz="1600" i="1" dirty="0">
                <a:latin typeface="Helvetica Neue Light"/>
                <a:cs typeface="Helvetica Neue Light"/>
              </a:rPr>
              <a:t>‘… the tools to become designers of a more sustainable and ethical </a:t>
            </a:r>
            <a:r>
              <a:rPr lang="en-GB" sz="1600" i="1" dirty="0" smtClean="0">
                <a:latin typeface="Helvetica Neue Light"/>
                <a:cs typeface="Helvetica Neue Light"/>
              </a:rPr>
              <a:t>future</a:t>
            </a:r>
          </a:p>
          <a:p>
            <a:pPr>
              <a:lnSpc>
                <a:spcPct val="140000"/>
              </a:lnSpc>
            </a:pPr>
            <a:r>
              <a:rPr lang="en-GB" sz="1600" i="1" dirty="0" smtClean="0">
                <a:latin typeface="Helvetica Neue Light"/>
                <a:cs typeface="Helvetica Neue Light"/>
              </a:rPr>
              <a:t>for </a:t>
            </a:r>
            <a:r>
              <a:rPr lang="en-GB" sz="1600" i="1" dirty="0">
                <a:latin typeface="Helvetica Neue Light"/>
                <a:cs typeface="Helvetica Neue Light"/>
              </a:rPr>
              <a:t>biodiversity and human well-being.’</a:t>
            </a:r>
          </a:p>
          <a:p>
            <a:pPr>
              <a:lnSpc>
                <a:spcPct val="140000"/>
              </a:lnSpc>
            </a:pPr>
            <a:endParaRPr lang="en-GB" sz="1600" i="1" dirty="0">
              <a:latin typeface="Helvetica Neue Light"/>
              <a:cs typeface="Helvetica Neue Light"/>
            </a:endParaRPr>
          </a:p>
          <a:p>
            <a:pPr>
              <a:lnSpc>
                <a:spcPct val="140000"/>
              </a:lnSpc>
            </a:pPr>
            <a:r>
              <a:rPr lang="en-GB" sz="1600" i="1" dirty="0">
                <a:latin typeface="Helvetica Neue Light"/>
                <a:cs typeface="Helvetica Neue Light"/>
              </a:rPr>
              <a:t>‘… broadened my perspective on ethics.’</a:t>
            </a:r>
          </a:p>
          <a:p>
            <a:pPr>
              <a:lnSpc>
                <a:spcPct val="140000"/>
              </a:lnSpc>
            </a:pPr>
            <a:endParaRPr lang="en-GB" sz="1600" i="1" dirty="0">
              <a:latin typeface="Helvetica Neue Light"/>
              <a:cs typeface="Helvetica Neue Light"/>
            </a:endParaRPr>
          </a:p>
          <a:p>
            <a:pPr>
              <a:lnSpc>
                <a:spcPct val="140000"/>
              </a:lnSpc>
            </a:pPr>
            <a:r>
              <a:rPr lang="en-GB" sz="1600" i="1" dirty="0">
                <a:latin typeface="Helvetica Neue Light"/>
                <a:cs typeface="Helvetica Neue Light"/>
              </a:rPr>
              <a:t>‘… explore </a:t>
            </a:r>
            <a:r>
              <a:rPr lang="en-GB" sz="1600" i="1" dirty="0" err="1">
                <a:latin typeface="Helvetica Neue Light"/>
                <a:cs typeface="Helvetica Neue Light"/>
              </a:rPr>
              <a:t>biophilia</a:t>
            </a:r>
            <a:r>
              <a:rPr lang="en-GB" sz="1600" i="1" dirty="0">
                <a:latin typeface="Helvetica Neue Light"/>
                <a:cs typeface="Helvetica Neue Light"/>
              </a:rPr>
              <a:t>, </a:t>
            </a:r>
            <a:r>
              <a:rPr lang="en-GB" sz="1600" i="1" dirty="0" err="1">
                <a:latin typeface="Helvetica Neue Light"/>
                <a:cs typeface="Helvetica Neue Light"/>
              </a:rPr>
              <a:t>biomimicry</a:t>
            </a:r>
            <a:r>
              <a:rPr lang="en-GB" sz="1600" i="1" dirty="0">
                <a:latin typeface="Helvetica Neue Light"/>
                <a:cs typeface="Helvetica Neue Light"/>
              </a:rPr>
              <a:t>, resilience and symbiosis through </a:t>
            </a:r>
            <a:r>
              <a:rPr lang="en-GB" sz="1600" i="1" dirty="0" smtClean="0">
                <a:latin typeface="Helvetica Neue Light"/>
                <a:cs typeface="Helvetica Neue Light"/>
              </a:rPr>
              <a:t>further studies</a:t>
            </a:r>
            <a:r>
              <a:rPr lang="en-GB" sz="1600" i="1" dirty="0">
                <a:latin typeface="Helvetica Neue Light"/>
                <a:cs typeface="Helvetica Neue Light"/>
              </a:rPr>
              <a:t>.’</a:t>
            </a:r>
          </a:p>
        </p:txBody>
      </p:sp>
    </p:spTree>
    <p:extLst>
      <p:ext uri="{BB962C8B-B14F-4D97-AF65-F5344CB8AC3E}">
        <p14:creationId xmlns:p14="http://schemas.microsoft.com/office/powerpoint/2010/main" val="18443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999360" y="1166832"/>
            <a:ext cx="7795812" cy="3672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None/>
            </a:pP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Reflexivity of the Educator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600" dirty="0" smtClean="0">
                <a:latin typeface="Helvetica Neue Light"/>
                <a:cs typeface="Helvetica Neue Light"/>
              </a:rPr>
              <a:t>•	Graphic Design &amp; Industrial Design</a:t>
            </a:r>
            <a:endParaRPr lang="en-US" sz="1600" dirty="0">
              <a:latin typeface="Helvetica Neue Light"/>
              <a:cs typeface="Helvetica Neue Light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sz="1600" dirty="0" smtClean="0">
                <a:latin typeface="Helvetica Neue Light"/>
                <a:cs typeface="Helvetica Neue Light"/>
              </a:rPr>
              <a:t>•	Desire and passion to use design as a tool to facilitate ecological </a:t>
            </a:r>
            <a:br>
              <a:rPr lang="en-US" sz="1600" dirty="0" smtClean="0">
                <a:latin typeface="Helvetica Neue Light"/>
                <a:cs typeface="Helvetica Neue Light"/>
              </a:rPr>
            </a:br>
            <a:r>
              <a:rPr lang="en-US" sz="1600" dirty="0" smtClean="0">
                <a:latin typeface="Helvetica Neue Light"/>
                <a:cs typeface="Helvetica Neue Light"/>
              </a:rPr>
              <a:t>	&amp; environmental change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600" dirty="0" smtClean="0">
                <a:latin typeface="Helvetica Neue Light"/>
                <a:cs typeface="Helvetica Neue Light"/>
              </a:rPr>
              <a:t>•	</a:t>
            </a:r>
            <a:r>
              <a:rPr lang="en-US" sz="1600" dirty="0">
                <a:latin typeface="Helvetica Neue Light"/>
                <a:cs typeface="Helvetica Neue Light"/>
              </a:rPr>
              <a:t>‘Self-</a:t>
            </a:r>
            <a:r>
              <a:rPr lang="en-US" sz="1600" dirty="0" err="1">
                <a:latin typeface="Helvetica Neue Light"/>
                <a:cs typeface="Helvetica Neue Light"/>
              </a:rPr>
              <a:t>realisation</a:t>
            </a:r>
            <a:r>
              <a:rPr lang="en-US" sz="1600" dirty="0" smtClean="0">
                <a:latin typeface="Helvetica Neue Light"/>
                <a:cs typeface="Helvetica Neue Light"/>
              </a:rPr>
              <a:t>’</a:t>
            </a:r>
          </a:p>
          <a:p>
            <a:pPr marL="0" indent="0">
              <a:lnSpc>
                <a:spcPct val="130000"/>
              </a:lnSpc>
              <a:buNone/>
            </a:pPr>
            <a:endParaRPr lang="en-US" sz="1600" dirty="0">
              <a:latin typeface="Helvetica Neue Light"/>
              <a:cs typeface="Helvetica Neue Light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sz="1600" dirty="0" smtClean="0">
                <a:latin typeface="Helvetica Neue Light"/>
                <a:cs typeface="Helvetica Neue Light"/>
              </a:rPr>
              <a:t>We must become </a:t>
            </a:r>
            <a:r>
              <a:rPr lang="en-US" sz="1600" b="1" i="1" dirty="0" smtClean="0">
                <a:latin typeface="Helvetica Neue"/>
                <a:cs typeface="Helvetica Neue"/>
              </a:rPr>
              <a:t>‘visible and open to debate‘</a:t>
            </a:r>
            <a:r>
              <a:rPr lang="en-US" sz="1600" dirty="0" smtClean="0">
                <a:latin typeface="Helvetica Neue Light"/>
                <a:cs typeface="Helvetica Neue Light"/>
              </a:rPr>
              <a:t>.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000" dirty="0" smtClean="0">
                <a:latin typeface="Helvetica Neue Light"/>
                <a:cs typeface="Helvetica Neue Light"/>
              </a:rPr>
              <a:t>Rose, G. (1997) Situating </a:t>
            </a:r>
            <a:r>
              <a:rPr lang="en-US" sz="1000" dirty="0" err="1" smtClean="0">
                <a:latin typeface="Helvetica Neue Light"/>
                <a:cs typeface="Helvetica Neue Light"/>
              </a:rPr>
              <a:t>knowledges</a:t>
            </a:r>
            <a:r>
              <a:rPr lang="en-US" sz="1000" dirty="0" smtClean="0">
                <a:latin typeface="Helvetica Neue Light"/>
                <a:cs typeface="Helvetica Neue Light"/>
              </a:rPr>
              <a:t>: </a:t>
            </a:r>
            <a:r>
              <a:rPr lang="en-US" sz="1000" dirty="0" err="1" smtClean="0">
                <a:latin typeface="Helvetica Neue Light"/>
                <a:cs typeface="Helvetica Neue Light"/>
              </a:rPr>
              <a:t>positionality</a:t>
            </a:r>
            <a:r>
              <a:rPr lang="en-US" sz="1000" dirty="0" smtClean="0">
                <a:latin typeface="Helvetica Neue Light"/>
                <a:cs typeface="Helvetica Neue Light"/>
              </a:rPr>
              <a:t>, </a:t>
            </a:r>
            <a:r>
              <a:rPr lang="en-US" sz="1000" dirty="0" err="1" smtClean="0">
                <a:latin typeface="Helvetica Neue Light"/>
                <a:cs typeface="Helvetica Neue Light"/>
              </a:rPr>
              <a:t>reflexivities</a:t>
            </a:r>
            <a:r>
              <a:rPr lang="en-US" sz="1000" dirty="0" smtClean="0">
                <a:latin typeface="Helvetica Neue Light"/>
                <a:cs typeface="Helvetica Neue Light"/>
              </a:rPr>
              <a:t> and other tactics. 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sz="1000" dirty="0" smtClean="0">
                <a:latin typeface="Helvetica Neue Light"/>
                <a:cs typeface="Helvetica Neue Light"/>
              </a:rPr>
              <a:t>Progress in Human Geography, 21:3, 305-320.</a:t>
            </a:r>
            <a:endParaRPr lang="en-US" sz="10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0188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093428" y="1939002"/>
            <a:ext cx="7086600" cy="2350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en-GB" sz="1800" dirty="0" smtClean="0">
                <a:solidFill>
                  <a:srgbClr val="000000"/>
                </a:solidFill>
                <a:latin typeface="Helvetica Neue Light" charset="0"/>
                <a:ea typeface="ヒラギノ角ゴ Pro W3" charset="0"/>
                <a:cs typeface="Helvetica Neue Light" charset="0"/>
              </a:rPr>
              <a:t>We need to ‘restore ecological and human scale to a civilisation that has lost its sense of proportion and purpose.’</a:t>
            </a:r>
            <a:endParaRPr lang="en-GB" sz="1800" dirty="0">
              <a:solidFill>
                <a:srgbClr val="000000"/>
              </a:solidFill>
              <a:latin typeface="Helvetica Neue Light" charset="0"/>
              <a:ea typeface="ヒラギノ角ゴ Pro W3" charset="0"/>
              <a:cs typeface="Helvetica Neue Light" charset="0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endParaRPr lang="en-GB" sz="10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  <a:p>
            <a:pPr marL="0" indent="0">
              <a:buFont typeface="Arial" charset="0"/>
              <a:buNone/>
            </a:pPr>
            <a:r>
              <a:rPr lang="en-US" sz="10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Orr, David W. 1994, 2004 ed. </a:t>
            </a:r>
            <a:r>
              <a:rPr lang="en-US" sz="1000" i="1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Earth in Mind: On education, Environment, and the Human Prospect</a:t>
            </a:r>
            <a:r>
              <a:rPr lang="en-US" sz="1000" i="1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.</a:t>
            </a:r>
            <a:br>
              <a:rPr lang="en-US" sz="1000" i="1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</a:br>
            <a:r>
              <a:rPr lang="en-US" sz="1000" dirty="0" smtClean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Island </a:t>
            </a:r>
            <a:r>
              <a:rPr lang="en-US" sz="10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Press, Washington.</a:t>
            </a:r>
            <a:endParaRPr lang="en-GB" sz="1000" dirty="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4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amanda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18434" r="3925"/>
          <a:stretch/>
        </p:blipFill>
        <p:spPr bwMode="auto">
          <a:xfrm>
            <a:off x="0" y="589191"/>
            <a:ext cx="9144000" cy="465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571625" y="1510019"/>
            <a:ext cx="5746750" cy="240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cs typeface="Helvetica Neue" charset="0"/>
              </a:rPr>
              <a:t>Thank you</a:t>
            </a:r>
          </a:p>
          <a:p>
            <a:pPr>
              <a:lnSpc>
                <a:spcPct val="120000"/>
              </a:lnSpc>
            </a:pPr>
            <a:endParaRPr lang="en-GB" sz="1600" dirty="0">
              <a:latin typeface="Helvetica Neue Light" charset="0"/>
              <a:cs typeface="Helvetica Neue Light" charset="0"/>
            </a:endParaRPr>
          </a:p>
          <a:p>
            <a:pPr>
              <a:lnSpc>
                <a:spcPct val="120000"/>
              </a:lnSpc>
            </a:pPr>
            <a:r>
              <a:rPr lang="en-GB" sz="1600" dirty="0">
                <a:latin typeface="Helvetica Neue Light" charset="0"/>
                <a:cs typeface="Helvetica Neue Light" charset="0"/>
              </a:rPr>
              <a:t>Jackie Malcolm </a:t>
            </a:r>
          </a:p>
          <a:p>
            <a:pPr>
              <a:lnSpc>
                <a:spcPct val="120000"/>
              </a:lnSpc>
            </a:pPr>
            <a:r>
              <a:rPr lang="en-GB" sz="1600" dirty="0">
                <a:latin typeface="Helvetica Neue Light" charset="0"/>
                <a:cs typeface="Helvetica Neue Light" charset="0"/>
                <a:hlinkClick r:id="rId3"/>
              </a:rPr>
              <a:t>j.y.malcolm@dundee.ac.uk</a:t>
            </a:r>
            <a:endParaRPr lang="en-GB" sz="1600" dirty="0">
              <a:latin typeface="Helvetica Neue Light" charset="0"/>
              <a:cs typeface="Helvetica Neue Light" charset="0"/>
            </a:endParaRPr>
          </a:p>
          <a:p>
            <a:pPr>
              <a:lnSpc>
                <a:spcPct val="120000"/>
              </a:lnSpc>
            </a:pPr>
            <a:endParaRPr lang="en-GB" sz="1600" dirty="0">
              <a:latin typeface="Helvetica Neue Light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999361" y="850901"/>
            <a:ext cx="7450903" cy="4152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2000" b="1" dirty="0">
                <a:solidFill>
                  <a:srgbClr val="558ED5"/>
                </a:solidFill>
                <a:latin typeface="Helvetica Neue"/>
                <a:cs typeface="Helvetica Neue"/>
              </a:rPr>
              <a:t>Aims &amp; </a:t>
            </a: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Objectives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 Neue"/>
              <a:cs typeface="Helvetica Neue"/>
            </a:endParaRPr>
          </a:p>
          <a:p>
            <a:pPr>
              <a:lnSpc>
                <a:spcPct val="140000"/>
              </a:lnSpc>
              <a:defRPr/>
            </a:pPr>
            <a:r>
              <a:rPr lang="en-GB" sz="1600" dirty="0" smtClean="0">
                <a:latin typeface="Helvetica Neue Light"/>
                <a:cs typeface="Helvetica Neue Light"/>
              </a:rPr>
              <a:t>To </a:t>
            </a:r>
            <a:r>
              <a:rPr lang="en-GB" sz="1600" dirty="0">
                <a:latin typeface="Helvetica Neue Light"/>
                <a:cs typeface="Helvetica Neue Light"/>
              </a:rPr>
              <a:t>promote an awareness of the role of design values, issues and ethics within the context of 21st century design. 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1600" dirty="0">
                <a:latin typeface="Helvetica Neue Light"/>
                <a:cs typeface="Helvetica Neue Light"/>
              </a:rPr>
              <a:t> </a:t>
            </a:r>
          </a:p>
          <a:p>
            <a:pPr>
              <a:defRPr/>
            </a:pPr>
            <a:r>
              <a:rPr lang="en-GB" sz="1600" dirty="0">
                <a:latin typeface="Helvetica Neue Light"/>
                <a:cs typeface="Helvetica Neue Light"/>
              </a:rPr>
              <a:t>To introduce tools and techniques that enable participation in a sustainable and ethical design practice.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1600" dirty="0">
                <a:latin typeface="Helvetica Neue Light"/>
                <a:cs typeface="Helvetica Neue Light"/>
              </a:rPr>
              <a:t> </a:t>
            </a:r>
          </a:p>
          <a:p>
            <a:pPr>
              <a:defRPr/>
            </a:pPr>
            <a:r>
              <a:rPr lang="en-GB" sz="1600" dirty="0">
                <a:latin typeface="Helvetica Neue Light"/>
                <a:cs typeface="Helvetica Neue Light"/>
              </a:rPr>
              <a:t>To promote the investigation of emerging activity where design thinkers are agents for change, to sustain and maintain human well-being.</a:t>
            </a:r>
          </a:p>
          <a:p>
            <a:pPr marL="0" indent="0">
              <a:buFont typeface="Arial" charset="0"/>
              <a:buNone/>
              <a:defRPr/>
            </a:pPr>
            <a:r>
              <a:rPr lang="en-GB" sz="1600" dirty="0">
                <a:latin typeface="Helvetica Neue Light"/>
                <a:cs typeface="Helvetica Neue Light"/>
              </a:rPr>
              <a:t> </a:t>
            </a:r>
          </a:p>
          <a:p>
            <a:pPr>
              <a:defRPr/>
            </a:pPr>
            <a:r>
              <a:rPr lang="en-GB" sz="1600" dirty="0">
                <a:latin typeface="Helvetica Neue Light"/>
                <a:cs typeface="Helvetica Neue Light"/>
              </a:rPr>
              <a:t>To introduce design values and ethical issues through creative practice. </a:t>
            </a:r>
          </a:p>
        </p:txBody>
      </p:sp>
    </p:spTree>
    <p:extLst>
      <p:ext uri="{BB962C8B-B14F-4D97-AF65-F5344CB8AC3E}">
        <p14:creationId xmlns:p14="http://schemas.microsoft.com/office/powerpoint/2010/main" val="226512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22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7" b="4673"/>
          <a:stretch/>
        </p:blipFill>
        <p:spPr>
          <a:xfrm>
            <a:off x="2707833" y="709536"/>
            <a:ext cx="1462426" cy="1966264"/>
          </a:xfrm>
          <a:prstGeom prst="rect">
            <a:avLst/>
          </a:prstGeom>
        </p:spPr>
      </p:pic>
      <p:pic>
        <p:nvPicPr>
          <p:cNvPr id="10" name="Picture 9" descr="IMG_223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7" b="28228"/>
          <a:stretch/>
        </p:blipFill>
        <p:spPr>
          <a:xfrm>
            <a:off x="2" y="678348"/>
            <a:ext cx="2723511" cy="1997452"/>
          </a:xfrm>
          <a:prstGeom prst="rect">
            <a:avLst/>
          </a:prstGeom>
        </p:spPr>
      </p:pic>
      <p:pic>
        <p:nvPicPr>
          <p:cNvPr id="11" name="Picture 10" descr="IMG_214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8" b="22437"/>
          <a:stretch/>
        </p:blipFill>
        <p:spPr>
          <a:xfrm>
            <a:off x="4052232" y="709536"/>
            <a:ext cx="3064932" cy="1966264"/>
          </a:xfrm>
          <a:prstGeom prst="rect">
            <a:avLst/>
          </a:prstGeom>
        </p:spPr>
      </p:pic>
      <p:pic>
        <p:nvPicPr>
          <p:cNvPr id="12" name="Picture 11" descr="IMG_21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10" y="693856"/>
            <a:ext cx="2637768" cy="19783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999360" y="3009901"/>
            <a:ext cx="7086600" cy="180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40000"/>
              </a:lnSpc>
              <a:buNone/>
            </a:pP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What did we want to know?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Helvetica Neue"/>
              <a:cs typeface="Helvetica Neue"/>
            </a:endParaRPr>
          </a:p>
          <a:p>
            <a:pPr>
              <a:lnSpc>
                <a:spcPct val="140000"/>
              </a:lnSpc>
              <a:defRPr/>
            </a:pPr>
            <a:r>
              <a:rPr lang="en-GB" sz="1600" dirty="0" smtClean="0">
                <a:latin typeface="Helvetica Neue Light"/>
                <a:cs typeface="Helvetica Neue Light"/>
              </a:rPr>
              <a:t>Can nature be a catalyst for a more ethical design practice?</a:t>
            </a:r>
            <a:endParaRPr lang="en-GB" sz="1600" dirty="0">
              <a:latin typeface="Helvetica Neue Light"/>
              <a:cs typeface="Helvetica Neue Light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GB" sz="1600" dirty="0">
                <a:latin typeface="Helvetica Neue Light"/>
                <a:cs typeface="Helvetica Neue Light"/>
              </a:rPr>
              <a:t> </a:t>
            </a:r>
          </a:p>
          <a:p>
            <a:pPr>
              <a:defRPr/>
            </a:pPr>
            <a:r>
              <a:rPr lang="en-GB" sz="1600" dirty="0" smtClean="0">
                <a:latin typeface="Helvetica Neue Light"/>
                <a:cs typeface="Helvetica Neue Light"/>
              </a:rPr>
              <a:t>Could reflexivity facilitate ‘Self-realisation’ within the student?</a:t>
            </a:r>
            <a:endParaRPr lang="en-GB" sz="1600" dirty="0">
              <a:latin typeface="Helvetica Neue Light"/>
              <a:ea typeface="ヒラギノ角ゴ Pro W3" charset="0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579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IMG_214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18424"/>
          <a:stretch/>
        </p:blipFill>
        <p:spPr>
          <a:xfrm>
            <a:off x="-1" y="692151"/>
            <a:ext cx="2199369" cy="1997451"/>
          </a:xfrm>
          <a:prstGeom prst="rect">
            <a:avLst/>
          </a:prstGeom>
        </p:spPr>
      </p:pic>
      <p:pic>
        <p:nvPicPr>
          <p:cNvPr id="15" name="Picture 14" descr="Slide1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14120" r="13417" b="24339"/>
          <a:stretch/>
        </p:blipFill>
        <p:spPr>
          <a:xfrm>
            <a:off x="2183690" y="698878"/>
            <a:ext cx="3209428" cy="1990724"/>
          </a:xfrm>
          <a:prstGeom prst="rect">
            <a:avLst/>
          </a:prstGeom>
        </p:spPr>
      </p:pic>
      <p:pic>
        <p:nvPicPr>
          <p:cNvPr id="16" name="Picture 15" descr="IMG_213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5"/>
          <a:stretch/>
        </p:blipFill>
        <p:spPr>
          <a:xfrm>
            <a:off x="5283376" y="698878"/>
            <a:ext cx="3876302" cy="19930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999359" y="2814124"/>
            <a:ext cx="7977293" cy="2329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  <a:buNone/>
            </a:pPr>
            <a:r>
              <a:rPr lang="en-US" sz="2000" b="1" dirty="0" smtClean="0">
                <a:solidFill>
                  <a:srgbClr val="558ED5"/>
                </a:solidFill>
                <a:latin typeface="Helvetica Neue"/>
                <a:cs typeface="Helvetica Neue"/>
              </a:rPr>
              <a:t>A Symbiotic </a:t>
            </a:r>
            <a:r>
              <a:rPr lang="en-US" sz="2000" b="1" dirty="0">
                <a:solidFill>
                  <a:srgbClr val="558ED5"/>
                </a:solidFill>
                <a:latin typeface="Helvetica Neue"/>
                <a:cs typeface="Helvetica Neue"/>
              </a:rPr>
              <a:t>Methodology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91 </a:t>
            </a:r>
            <a:r>
              <a:rPr lang="en-US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students over </a:t>
            </a:r>
            <a:r>
              <a:rPr lang="en-US" sz="16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4 </a:t>
            </a:r>
            <a:r>
              <a:rPr lang="en-US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years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15 </a:t>
            </a:r>
            <a:r>
              <a:rPr lang="en-US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year one, 25 year two, 23 year </a:t>
            </a:r>
            <a:r>
              <a:rPr lang="en-US" sz="16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three, 28 year four</a:t>
            </a:r>
            <a:endParaRPr lang="en-US" sz="1600" dirty="0">
              <a:solidFill>
                <a:srgbClr val="000000"/>
              </a:solidFill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PhD </a:t>
            </a:r>
            <a:r>
              <a:rPr lang="en-US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student David Sanchez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4 </a:t>
            </a:r>
            <a:r>
              <a:rPr lang="en-US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workshops: </a:t>
            </a:r>
            <a:r>
              <a:rPr lang="en-US" sz="16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Biophilia</a:t>
            </a:r>
            <a:r>
              <a:rPr lang="en-US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Helvetica Neue Light"/>
                <a:cs typeface="Helvetica Neue Light"/>
              </a:rPr>
              <a:t>Biomimicry</a:t>
            </a:r>
            <a:r>
              <a:rPr lang="en-US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, Resilience, Symbiosis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3 levels of data: Project </a:t>
            </a:r>
            <a:r>
              <a:rPr lang="en-US" sz="1600" dirty="0">
                <a:solidFill>
                  <a:srgbClr val="000000"/>
                </a:solidFill>
                <a:latin typeface="Helvetica Neue Light"/>
                <a:cs typeface="Helvetica Neue Light"/>
              </a:rPr>
              <a:t>submissions, Reflective articles and Module evaluation</a:t>
            </a:r>
          </a:p>
        </p:txBody>
      </p:sp>
    </p:spTree>
    <p:extLst>
      <p:ext uri="{BB962C8B-B14F-4D97-AF65-F5344CB8AC3E}">
        <p14:creationId xmlns:p14="http://schemas.microsoft.com/office/powerpoint/2010/main" val="98381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G_213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58" r="15385" b="10808"/>
          <a:stretch/>
        </p:blipFill>
        <p:spPr>
          <a:xfrm>
            <a:off x="2199371" y="692151"/>
            <a:ext cx="3747239" cy="1987375"/>
          </a:xfrm>
          <a:prstGeom prst="rect">
            <a:avLst/>
          </a:prstGeom>
        </p:spPr>
      </p:pic>
      <p:pic>
        <p:nvPicPr>
          <p:cNvPr id="10" name="Picture 9" descr="IMG_229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4" b="31424"/>
          <a:stretch/>
        </p:blipFill>
        <p:spPr>
          <a:xfrm>
            <a:off x="5599412" y="692152"/>
            <a:ext cx="3544588" cy="1990724"/>
          </a:xfrm>
          <a:prstGeom prst="rect">
            <a:avLst/>
          </a:prstGeom>
        </p:spPr>
      </p:pic>
      <p:pic>
        <p:nvPicPr>
          <p:cNvPr id="11" name="Picture 10" descr="IMG_2139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84"/>
          <a:stretch/>
        </p:blipFill>
        <p:spPr>
          <a:xfrm>
            <a:off x="-40268" y="692151"/>
            <a:ext cx="2292557" cy="1987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1698625" y="2871743"/>
            <a:ext cx="68532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cs typeface="Helvetica Neue" charset="0"/>
              </a:rPr>
              <a:t>Biophilia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cs typeface="Helvetica Neue" charset="0"/>
              </a:rPr>
              <a:t> – engaging with nature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698625" y="3071516"/>
            <a:ext cx="6573838" cy="188752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Arial" charset="0"/>
              <a:buNone/>
              <a:defRPr/>
            </a:pPr>
            <a:r>
              <a:rPr lang="en-GB" sz="1600" dirty="0">
                <a:latin typeface="Helvetica Neue Light"/>
                <a:cs typeface="Helvetica Neue Light"/>
              </a:rPr>
              <a:t> </a:t>
            </a:r>
          </a:p>
          <a:p>
            <a:pPr>
              <a:lnSpc>
                <a:spcPct val="110000"/>
              </a:lnSpc>
              <a:defRPr/>
            </a:pPr>
            <a:r>
              <a:rPr lang="en-GB" sz="1600" dirty="0" smtClean="0">
                <a:latin typeface="Helvetica Neue Light"/>
                <a:cs typeface="Helvetica Neue Light"/>
              </a:rPr>
              <a:t>Stimulating the senses – ‘instinct’</a:t>
            </a:r>
            <a:endParaRPr lang="en-GB" sz="1600" dirty="0"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  <a:defRPr/>
            </a:pPr>
            <a:r>
              <a:rPr lang="en-GB" sz="1600" dirty="0" smtClean="0">
                <a:latin typeface="Helvetica Neue Light"/>
                <a:cs typeface="Helvetica Neue Light"/>
              </a:rPr>
              <a:t>Promote </a:t>
            </a:r>
            <a:r>
              <a:rPr lang="en-GB" sz="1600" dirty="0" err="1" smtClean="0">
                <a:latin typeface="Helvetica Neue Light"/>
                <a:cs typeface="Helvetica Neue Light"/>
              </a:rPr>
              <a:t>Biophilic</a:t>
            </a:r>
            <a:r>
              <a:rPr lang="en-GB" sz="1600" dirty="0" smtClean="0">
                <a:latin typeface="Helvetica Neue Light"/>
                <a:cs typeface="Helvetica Neue Light"/>
              </a:rPr>
              <a:t> values</a:t>
            </a:r>
            <a:endParaRPr lang="en-GB" sz="1600" dirty="0">
              <a:latin typeface="Helvetica Neue Light"/>
              <a:cs typeface="Helvetica Neue Light"/>
            </a:endParaRPr>
          </a:p>
          <a:p>
            <a:pPr>
              <a:lnSpc>
                <a:spcPct val="110000"/>
              </a:lnSpc>
              <a:defRPr/>
            </a:pPr>
            <a:r>
              <a:rPr lang="en-GB" sz="1600" dirty="0" smtClean="0">
                <a:latin typeface="Helvetica Neue Light"/>
                <a:cs typeface="Helvetica Neue Light"/>
              </a:rPr>
              <a:t>Recognise </a:t>
            </a:r>
            <a:r>
              <a:rPr lang="en-GB" sz="1600" dirty="0" err="1">
                <a:latin typeface="Helvetica Neue Light"/>
                <a:cs typeface="Helvetica Neue Light"/>
              </a:rPr>
              <a:t>B</a:t>
            </a:r>
            <a:r>
              <a:rPr lang="en-GB" sz="1600" dirty="0" err="1" smtClean="0">
                <a:latin typeface="Helvetica Neue Light"/>
                <a:cs typeface="Helvetica Neue Light"/>
              </a:rPr>
              <a:t>iophilia</a:t>
            </a:r>
            <a:r>
              <a:rPr lang="en-GB" sz="1600" dirty="0" smtClean="0">
                <a:latin typeface="Helvetica Neue Light"/>
                <a:cs typeface="Helvetica Neue Light"/>
              </a:rPr>
              <a:t> as the first step in the pursuit of design ethics</a:t>
            </a:r>
            <a:endParaRPr lang="en-GB" sz="1600" dirty="0">
              <a:latin typeface="Helvetica Neue Light"/>
              <a:ea typeface="ヒラギノ角ゴ Pro W3" charset="0"/>
              <a:cs typeface="Helvetica Neue Light"/>
            </a:endParaRPr>
          </a:p>
          <a:p>
            <a:pPr>
              <a:lnSpc>
                <a:spcPct val="110000"/>
              </a:lnSpc>
              <a:defRPr/>
            </a:pPr>
            <a:r>
              <a:rPr lang="en-GB" sz="1600" dirty="0" smtClean="0">
                <a:latin typeface="Helvetica Neue Light"/>
                <a:ea typeface="ヒラギノ角ゴ Pro W3" charset="0"/>
                <a:cs typeface="Helvetica Neue Light"/>
              </a:rPr>
              <a:t>Self-realisation</a:t>
            </a:r>
            <a:endParaRPr lang="en-GB" sz="1600" dirty="0">
              <a:latin typeface="Helvetica Neue Light"/>
              <a:ea typeface="ヒラギノ角ゴ Pro W3" charset="0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1323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deadne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2"/>
          <a:stretch/>
        </p:blipFill>
        <p:spPr bwMode="auto">
          <a:xfrm>
            <a:off x="3" y="675721"/>
            <a:ext cx="2723026" cy="239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 descr="ccurti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6" t="13817" b="49352"/>
          <a:stretch>
            <a:fillRect/>
          </a:stretch>
        </p:blipFill>
        <p:spPr bwMode="auto">
          <a:xfrm>
            <a:off x="2572588" y="672545"/>
            <a:ext cx="5226050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lide2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16244" r="22982" b="17942"/>
          <a:stretch/>
        </p:blipFill>
        <p:spPr>
          <a:xfrm>
            <a:off x="5443067" y="304554"/>
            <a:ext cx="3700935" cy="2766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 bwMode="auto">
          <a:xfrm>
            <a:off x="1698625" y="3244717"/>
            <a:ext cx="68532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cs typeface="Helvetica Neue" charset="0"/>
              </a:rPr>
              <a:t>Biomimicry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cs typeface="Helvetica Neue" charset="0"/>
              </a:rPr>
              <a:t> – designing with nature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698625" y="3445908"/>
            <a:ext cx="6853238" cy="1697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 </a:t>
            </a:r>
          </a:p>
          <a:p>
            <a:pPr>
              <a:lnSpc>
                <a:spcPct val="90000"/>
              </a:lnSpc>
              <a:defRPr/>
            </a:pPr>
            <a:r>
              <a:rPr lang="en-GB" sz="1600" dirty="0" smtClean="0">
                <a:latin typeface="Helvetica Neue Light"/>
                <a:cs typeface="Helvetica Neue Light"/>
              </a:rPr>
              <a:t>Identify </a:t>
            </a:r>
            <a:r>
              <a:rPr lang="en-GB" sz="1600" dirty="0" err="1" smtClean="0">
                <a:latin typeface="Helvetica Neue Light"/>
                <a:cs typeface="Helvetica Neue Light"/>
              </a:rPr>
              <a:t>Biomimicry</a:t>
            </a:r>
            <a:r>
              <a:rPr lang="en-GB" sz="1600" dirty="0" smtClean="0">
                <a:latin typeface="Helvetica Neue Light"/>
                <a:cs typeface="Helvetica Neue Light"/>
              </a:rPr>
              <a:t> as a tool to achieve ecological design innovation</a:t>
            </a:r>
          </a:p>
          <a:p>
            <a:pPr>
              <a:lnSpc>
                <a:spcPct val="90000"/>
              </a:lnSpc>
              <a:defRPr/>
            </a:pPr>
            <a:r>
              <a:rPr lang="en-GB" sz="1600" dirty="0" smtClean="0">
                <a:latin typeface="Helvetica Neue Light"/>
                <a:cs typeface="Helvetica Neue Light"/>
              </a:rPr>
              <a:t>Cultivate creative inspiration and meaningful strategies</a:t>
            </a:r>
          </a:p>
          <a:p>
            <a:pPr>
              <a:lnSpc>
                <a:spcPct val="90000"/>
              </a:lnSpc>
              <a:defRPr/>
            </a:pPr>
            <a:r>
              <a:rPr lang="en-GB" sz="1600" dirty="0" smtClean="0">
                <a:latin typeface="Helvetica Neue Light"/>
                <a:cs typeface="Helvetica Neue Light"/>
              </a:rPr>
              <a:t>Deepen an awareness of ecological intelligence</a:t>
            </a:r>
          </a:p>
          <a:p>
            <a:pPr>
              <a:lnSpc>
                <a:spcPct val="90000"/>
              </a:lnSpc>
              <a:defRPr/>
            </a:pPr>
            <a:r>
              <a:rPr lang="en-GB" sz="1600" dirty="0" smtClean="0">
                <a:latin typeface="Helvetica Neue Light"/>
                <a:ea typeface="ヒラギノ角ゴ Pro W3" charset="0"/>
                <a:cs typeface="Helvetica Neue Light"/>
              </a:rPr>
              <a:t>Collective realisation</a:t>
            </a:r>
            <a:endParaRPr lang="en-GB" sz="1600" dirty="0">
              <a:latin typeface="Helvetica Neue Light"/>
              <a:ea typeface="ヒラギノ角ゴ Pro W3" charset="0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748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229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2" r="12998" b="10671"/>
          <a:stretch/>
        </p:blipFill>
        <p:spPr>
          <a:xfrm>
            <a:off x="5558076" y="695325"/>
            <a:ext cx="3585924" cy="2220632"/>
          </a:xfrm>
          <a:prstGeom prst="rect">
            <a:avLst/>
          </a:prstGeom>
        </p:spPr>
      </p:pic>
      <p:pic>
        <p:nvPicPr>
          <p:cNvPr id="11" name="Picture 10" descr="resilienceis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03" y="695325"/>
            <a:ext cx="2822575" cy="2220632"/>
          </a:xfrm>
          <a:prstGeom prst="rect">
            <a:avLst/>
          </a:prstGeom>
        </p:spPr>
      </p:pic>
      <p:pic>
        <p:nvPicPr>
          <p:cNvPr id="12" name="Picture 11" descr="IMG_22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151"/>
            <a:ext cx="2965076" cy="2223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"/>
            <a:ext cx="9144000" cy="672543"/>
          </a:xfrm>
          <a:prstGeom prst="rect">
            <a:avLst/>
          </a:prstGeom>
          <a:solidFill>
            <a:srgbClr val="77933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ea typeface="ヒラギノ角ゴ Pro W3" charset="-128"/>
              <a:cs typeface="ヒラギノ角ゴ Pro W3" charset="-12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90564"/>
            <a:ext cx="9144000" cy="1587"/>
          </a:xfrm>
          <a:prstGeom prst="line">
            <a:avLst/>
          </a:prstGeom>
          <a:ln w="508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685802" y="138113"/>
            <a:ext cx="7586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chemeClr val="bg1"/>
                </a:solidFill>
                <a:latin typeface="Calibri" charset="0"/>
              </a:rPr>
              <a:t>Using nature to inspire Design Values, Issues &amp; Ethics</a:t>
            </a:r>
            <a:endParaRPr lang="en-US" sz="1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 bwMode="auto">
          <a:xfrm>
            <a:off x="1698625" y="3244717"/>
            <a:ext cx="6853238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cs typeface="Helvetica Neue" charset="0"/>
              </a:rPr>
              <a:t>Resilience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 Neue" charset="0"/>
                <a:cs typeface="Helvetica Neue" charset="0"/>
              </a:rPr>
              <a:t>– change with nature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698625" y="3465285"/>
            <a:ext cx="6853238" cy="1478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charset="0"/>
              <a:buNone/>
              <a:defRPr/>
            </a:pP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Helvetica Neue Light"/>
                <a:cs typeface="Helvetica Neue Light"/>
              </a:rPr>
              <a:t> 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GB" sz="1600" dirty="0" smtClean="0">
                <a:latin typeface="Helvetica Neue Light" charset="0"/>
                <a:ea typeface="ヒラギノ角ゴ Pro W3" charset="0"/>
                <a:cs typeface="Helvetica Neue Light" charset="0"/>
              </a:rPr>
              <a:t>• 	Respond to unexpected events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GB" sz="1600" dirty="0" smtClean="0">
                <a:latin typeface="Helvetica Neue Light" charset="0"/>
                <a:ea typeface="ヒラギノ角ゴ Pro W3" charset="0"/>
                <a:cs typeface="Helvetica Neue Light" charset="0"/>
              </a:rPr>
              <a:t>•	Recognise that systems can adapt and change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GB" sz="1600" dirty="0" smtClean="0">
                <a:latin typeface="Helvetica Neue Light" charset="0"/>
                <a:ea typeface="ヒラギノ角ゴ Pro W3" charset="0"/>
                <a:cs typeface="Helvetica Neue Light" charset="0"/>
              </a:rPr>
              <a:t>• 	Community – concept of community both human and ecological</a:t>
            </a:r>
          </a:p>
          <a:p>
            <a:pPr marL="0" indent="0">
              <a:lnSpc>
                <a:spcPct val="90000"/>
              </a:lnSpc>
              <a:buFont typeface="Arial" charset="0"/>
              <a:buNone/>
            </a:pPr>
            <a:r>
              <a:rPr lang="en-GB" sz="1600" dirty="0" smtClean="0">
                <a:latin typeface="Helvetica Neue Light" charset="0"/>
                <a:ea typeface="ヒラギノ角ゴ Pro W3" charset="0"/>
                <a:cs typeface="Helvetica Neue Light" charset="0"/>
              </a:rPr>
              <a:t>• 	Planetary ethics </a:t>
            </a:r>
            <a:endParaRPr lang="en-GB" sz="1600" dirty="0">
              <a:latin typeface="Helvetica Neue Light" charset="0"/>
              <a:ea typeface="ヒラギノ角ゴ Pro W3" charset="0"/>
              <a:cs typeface="Helvetica Neue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14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2382</TotalTime>
  <Words>1053</Words>
  <Application>Microsoft Office PowerPoint</Application>
  <PresentationFormat>On-screen Show (16:9)</PresentationFormat>
  <Paragraphs>181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Using nature to inspire Design Values, Issues &amp; Ethics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Malcolm</dc:creator>
  <cp:lastModifiedBy>rpetford</cp:lastModifiedBy>
  <cp:revision>108</cp:revision>
  <dcterms:created xsi:type="dcterms:W3CDTF">2015-06-26T08:06:24Z</dcterms:created>
  <dcterms:modified xsi:type="dcterms:W3CDTF">2016-03-30T13:20:16Z</dcterms:modified>
</cp:coreProperties>
</file>