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6" r:id="rId9"/>
    <p:sldId id="264" r:id="rId10"/>
    <p:sldId id="265" r:id="rId11"/>
    <p:sldId id="266" r:id="rId12"/>
    <p:sldId id="275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61875"/>
  </p:normalViewPr>
  <p:slideViewPr>
    <p:cSldViewPr snapToGrid="0" snapToObjects="1">
      <p:cViewPr varScale="1">
        <p:scale>
          <a:sx n="65" d="100"/>
          <a:sy n="65" d="100"/>
        </p:scale>
        <p:origin x="22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565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" name="Shape 2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5" name="Shape 2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GB" sz="1200" dirty="0">
              <a:effectLst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9" name="Shape 1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267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1" name="Shape 2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9" name="Shape 2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5" name="Shape 2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GB" sz="1200" dirty="0">
              <a:effectLst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9" name="Shape 2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GB" sz="1200" dirty="0">
              <a:effectLst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8" name="Shape 2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7" name="Shape 2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i="1"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6" name="Shape 2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GB" sz="1200" dirty="0">
              <a:effectLst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GB" sz="1200" dirty="0">
              <a:effectLst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GB" sz="1200" b="1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endParaRPr lang="en-GB" sz="1200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1" name="Shape 1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GB" sz="1200" dirty="0">
              <a:effectLst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1" name="Shape 1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GB" sz="1200" dirty="0">
              <a:effectLst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899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5" name="Shape 1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801" cy="763601"/>
          </a:xfrm>
          <a:prstGeom prst="rect">
            <a:avLst/>
          </a:prstGeom>
        </p:spPr>
        <p:txBody>
          <a:bodyPr lIns="91424" tIns="91424" rIns="91424" bIns="91424" anchor="t"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600" y="1536633"/>
            <a:ext cx="5333201" cy="4555200"/>
          </a:xfrm>
          <a:prstGeom prst="rect">
            <a:avLst/>
          </a:prstGeom>
        </p:spPr>
        <p:txBody>
          <a:bodyPr lIns="91424" tIns="91424" rIns="91424" bIns="91424"/>
          <a:lstStyle>
            <a:lvl1pPr marL="609584" indent="-423322">
              <a:spcBef>
                <a:spcPts val="0"/>
              </a:spcBef>
              <a:buSzPts val="1800"/>
              <a:buChar char="●"/>
              <a:defRPr sz="1800"/>
            </a:lvl1pPr>
            <a:lvl2pPr marL="1269968" indent="-457188">
              <a:spcBef>
                <a:spcPts val="0"/>
              </a:spcBef>
              <a:buSzPts val="1800"/>
              <a:buChar char="○"/>
              <a:defRPr sz="1800"/>
            </a:lvl2pPr>
            <a:lvl3pPr marL="1879552" indent="-457188">
              <a:spcBef>
                <a:spcPts val="0"/>
              </a:spcBef>
              <a:buSzPts val="1800"/>
              <a:buChar char="■"/>
              <a:defRPr sz="1800"/>
            </a:lvl3pPr>
            <a:lvl4pPr marL="2489137" indent="-457188">
              <a:spcBef>
                <a:spcPts val="0"/>
              </a:spcBef>
              <a:buSzPts val="1800"/>
              <a:buChar char="●"/>
              <a:defRPr sz="1800"/>
            </a:lvl4pPr>
            <a:lvl5pPr marL="3098722" indent="-457188">
              <a:spcBef>
                <a:spcPts val="0"/>
              </a:spcBef>
              <a:buSzPts val="1800"/>
              <a:buChar char="○"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Google Shape;23;p5"/>
          <p:cNvSpPr txBox="1">
            <a:spLocks noGrp="1"/>
          </p:cNvSpPr>
          <p:nvPr>
            <p:ph type="body" sz="half" idx="13"/>
          </p:nvPr>
        </p:nvSpPr>
        <p:spPr>
          <a:xfrm>
            <a:off x="6443200" y="1536632"/>
            <a:ext cx="5333201" cy="4555202"/>
          </a:xfrm>
          <a:prstGeom prst="rect">
            <a:avLst/>
          </a:prstGeom>
        </p:spPr>
        <p:txBody>
          <a:bodyPr lIns="91424" tIns="91424" rIns="91424" bIns="91424"/>
          <a:lstStyle/>
          <a:p>
            <a:pPr marL="609584" indent="-423322">
              <a:spcBef>
                <a:spcPts val="0"/>
              </a:spcBef>
              <a:buSzPts val="1800"/>
              <a:buChar char="●"/>
              <a:defRPr sz="1800"/>
            </a:pPr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72820" y="6299697"/>
            <a:ext cx="355392" cy="360651"/>
          </a:xfrm>
          <a:prstGeom prst="rect">
            <a:avLst/>
          </a:prstGeom>
        </p:spPr>
        <p:txBody>
          <a:bodyPr lIns="91424" tIns="91424" rIns="91424" bIns="91424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ethchristie@ed.ac.u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bethchristie@ed.ac.uk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aching-matters-blog.ed.ac.uk/podcast-the-university-of-edinburgh-curriculum-transformation-programm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 txBox="1">
            <a:spLocks noGrp="1"/>
          </p:cNvSpPr>
          <p:nvPr>
            <p:ph type="ctrTitle"/>
          </p:nvPr>
        </p:nvSpPr>
        <p:spPr>
          <a:xfrm>
            <a:off x="1524000" y="3084514"/>
            <a:ext cx="9144000" cy="1791823"/>
          </a:xfrm>
          <a:prstGeom prst="rect">
            <a:avLst/>
          </a:prstGeom>
        </p:spPr>
        <p:txBody>
          <a:bodyPr/>
          <a:lstStyle/>
          <a:p>
            <a:pPr defTabSz="365760">
              <a:defRPr sz="2840" b="1"/>
            </a:pPr>
            <a:r>
              <a:rPr dirty="0"/>
              <a:t>Case Study</a:t>
            </a:r>
            <a:r>
              <a:rPr lang="en-GB" dirty="0"/>
              <a:t>:</a:t>
            </a:r>
            <a:endParaRPr dirty="0"/>
          </a:p>
          <a:p>
            <a:pPr defTabSz="365760">
              <a:defRPr sz="2840" b="1"/>
            </a:pPr>
            <a:r>
              <a:rPr dirty="0"/>
              <a:t>Sustainability and Social Responsibility</a:t>
            </a:r>
            <a:r>
              <a:rPr lang="en-GB" dirty="0"/>
              <a:t> </a:t>
            </a:r>
            <a:r>
              <a:rPr dirty="0"/>
              <a:t> </a:t>
            </a:r>
          </a:p>
          <a:p>
            <a:pPr defTabSz="365760">
              <a:defRPr sz="1720"/>
            </a:pPr>
            <a:br>
              <a:rPr dirty="0"/>
            </a:br>
            <a:br>
              <a:rPr dirty="0"/>
            </a:br>
            <a:endParaRPr dirty="0"/>
          </a:p>
        </p:txBody>
      </p:sp>
      <p:sp>
        <p:nvSpPr>
          <p:cNvPr id="105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1708616" y="5048584"/>
            <a:ext cx="9144001" cy="1655762"/>
          </a:xfrm>
          <a:prstGeom prst="rect">
            <a:avLst/>
          </a:prstGeom>
        </p:spPr>
        <p:txBody>
          <a:bodyPr/>
          <a:lstStyle/>
          <a:p>
            <a:r>
              <a:t>Tuesday 26th April, 2022</a:t>
            </a:r>
          </a:p>
          <a:p>
            <a:r>
              <a:t>Dr Beth Christie</a:t>
            </a:r>
          </a:p>
          <a:p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bethchristie@ed.ac.uk</a:t>
            </a:r>
          </a:p>
        </p:txBody>
      </p:sp>
      <p:pic>
        <p:nvPicPr>
          <p:cNvPr id="106" name="Object 2" descr="Object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501" y="210576"/>
            <a:ext cx="2895601" cy="213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28" y="1160192"/>
            <a:ext cx="11030144" cy="4798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Oval" descr="Oval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464374" y="1257912"/>
            <a:ext cx="1434161" cy="674667"/>
          </a:xfrm>
          <a:prstGeom prst="rect">
            <a:avLst/>
          </a:prstGeom>
        </p:spPr>
      </p:pic>
      <p:pic>
        <p:nvPicPr>
          <p:cNvPr id="200" name="Oval" descr="Oval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9632480" y="1966438"/>
            <a:ext cx="2412509" cy="189850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1" animBg="1" advAuto="0"/>
      <p:bldP spid="200" grpId="2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ounded Rectangle"/>
          <p:cNvSpPr/>
          <p:nvPr/>
        </p:nvSpPr>
        <p:spPr>
          <a:xfrm>
            <a:off x="4658673" y="3168110"/>
            <a:ext cx="2758282" cy="1083253"/>
          </a:xfrm>
          <a:prstGeom prst="roundRect">
            <a:avLst>
              <a:gd name="adj" fmla="val 18346"/>
            </a:avLst>
          </a:prstGeom>
          <a:gradFill>
            <a:gsLst>
              <a:gs pos="0">
                <a:srgbClr val="80B860">
                  <a:alpha val="52610"/>
                </a:srgbClr>
              </a:gs>
              <a:gs pos="50000">
                <a:srgbClr val="6FB242">
                  <a:alpha val="52610"/>
                </a:srgbClr>
              </a:gs>
              <a:gs pos="100000">
                <a:srgbClr val="61A236">
                  <a:alpha val="52610"/>
                </a:srgbClr>
              </a:gs>
            </a:gsLst>
            <a:lin ang="5400000"/>
          </a:gradFill>
          <a:ln w="31750">
            <a:solidFill>
              <a:schemeClr val="accent1">
                <a:alpha val="52610"/>
              </a:schemeClr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6" name="Wk 5 Group project…"/>
          <p:cNvSpPr txBox="1"/>
          <p:nvPr/>
        </p:nvSpPr>
        <p:spPr>
          <a:xfrm>
            <a:off x="4995483" y="3263966"/>
            <a:ext cx="2143235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Wk 5 Group project</a:t>
            </a:r>
          </a:p>
          <a:p>
            <a:endParaRPr/>
          </a:p>
          <a:p>
            <a:r>
              <a:t>(No formal content)</a:t>
            </a:r>
          </a:p>
        </p:txBody>
      </p:sp>
      <p:sp>
        <p:nvSpPr>
          <p:cNvPr id="207" name="Rounded Rectangle"/>
          <p:cNvSpPr/>
          <p:nvPr/>
        </p:nvSpPr>
        <p:spPr>
          <a:xfrm>
            <a:off x="8596991" y="4510754"/>
            <a:ext cx="2644024" cy="996379"/>
          </a:xfrm>
          <a:prstGeom prst="roundRect">
            <a:avLst>
              <a:gd name="adj" fmla="val 19119"/>
            </a:avLst>
          </a:prstGeom>
          <a:gradFill>
            <a:gsLst>
              <a:gs pos="0">
                <a:srgbClr val="80B860">
                  <a:alpha val="19404"/>
                </a:srgbClr>
              </a:gs>
              <a:gs pos="50000">
                <a:srgbClr val="6FB242">
                  <a:alpha val="19404"/>
                </a:srgbClr>
              </a:gs>
              <a:gs pos="100000">
                <a:srgbClr val="61A236">
                  <a:alpha val="19404"/>
                </a:srgbClr>
              </a:gs>
            </a:gsLst>
            <a:lin ang="5400000"/>
          </a:gradFill>
          <a:ln w="31750">
            <a:solidFill>
              <a:schemeClr val="accent1">
                <a:alpha val="19404"/>
              </a:schemeClr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8" name="Rounded Rectangle"/>
          <p:cNvSpPr/>
          <p:nvPr/>
        </p:nvSpPr>
        <p:spPr>
          <a:xfrm>
            <a:off x="8596991" y="3338547"/>
            <a:ext cx="2644024" cy="996379"/>
          </a:xfrm>
          <a:prstGeom prst="roundRect">
            <a:avLst>
              <a:gd name="adj" fmla="val 19119"/>
            </a:avLst>
          </a:prstGeom>
          <a:gradFill>
            <a:gsLst>
              <a:gs pos="0">
                <a:srgbClr val="80B860">
                  <a:alpha val="37602"/>
                </a:srgbClr>
              </a:gs>
              <a:gs pos="50000">
                <a:srgbClr val="6FB242">
                  <a:alpha val="37602"/>
                </a:srgbClr>
              </a:gs>
              <a:gs pos="100000">
                <a:srgbClr val="61A236">
                  <a:alpha val="37602"/>
                </a:srgbClr>
              </a:gs>
            </a:gsLst>
            <a:lin ang="5400000"/>
          </a:gradFill>
          <a:ln w="31750">
            <a:solidFill>
              <a:schemeClr val="accent1">
                <a:alpha val="37602"/>
              </a:schemeClr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9" name="Rounded Rectangle"/>
          <p:cNvSpPr/>
          <p:nvPr/>
        </p:nvSpPr>
        <p:spPr>
          <a:xfrm>
            <a:off x="8600166" y="2069451"/>
            <a:ext cx="2637674" cy="996379"/>
          </a:xfrm>
          <a:prstGeom prst="roundRect">
            <a:avLst>
              <a:gd name="adj" fmla="val 19119"/>
            </a:avLst>
          </a:prstGeom>
          <a:gradFill>
            <a:gsLst>
              <a:gs pos="0">
                <a:srgbClr val="80B860">
                  <a:alpha val="52610"/>
                </a:srgbClr>
              </a:gs>
              <a:gs pos="50000">
                <a:srgbClr val="6FB242">
                  <a:alpha val="52610"/>
                </a:srgbClr>
              </a:gs>
              <a:gs pos="100000">
                <a:srgbClr val="61A236">
                  <a:alpha val="52610"/>
                </a:srgbClr>
              </a:gs>
            </a:gsLst>
            <a:lin ang="5400000"/>
          </a:gradFill>
          <a:ln w="31750">
            <a:solidFill>
              <a:schemeClr val="accent1">
                <a:alpha val="52610"/>
              </a:schemeClr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0" name="Rounded Rectangle"/>
          <p:cNvSpPr/>
          <p:nvPr/>
        </p:nvSpPr>
        <p:spPr>
          <a:xfrm>
            <a:off x="733184" y="4901300"/>
            <a:ext cx="2644024" cy="1180874"/>
          </a:xfrm>
          <a:prstGeom prst="roundRect">
            <a:avLst>
              <a:gd name="adj" fmla="val 16132"/>
            </a:avLst>
          </a:prstGeom>
          <a:gradFill>
            <a:gsLst>
              <a:gs pos="0">
                <a:srgbClr val="80B860">
                  <a:alpha val="14213"/>
                </a:srgbClr>
              </a:gs>
              <a:gs pos="50000">
                <a:srgbClr val="6FB242">
                  <a:alpha val="14213"/>
                </a:srgbClr>
              </a:gs>
              <a:gs pos="100000">
                <a:srgbClr val="61A236">
                  <a:alpha val="14213"/>
                </a:srgbClr>
              </a:gs>
            </a:gsLst>
            <a:lin ang="5400000"/>
          </a:gradFill>
          <a:ln w="31750">
            <a:solidFill>
              <a:schemeClr val="accent1">
                <a:alpha val="14213"/>
              </a:schemeClr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1" name="Rounded Rectangle"/>
          <p:cNvSpPr/>
          <p:nvPr/>
        </p:nvSpPr>
        <p:spPr>
          <a:xfrm>
            <a:off x="736359" y="3751282"/>
            <a:ext cx="2637674" cy="990029"/>
          </a:xfrm>
          <a:prstGeom prst="roundRect">
            <a:avLst>
              <a:gd name="adj" fmla="val 19242"/>
            </a:avLst>
          </a:prstGeom>
          <a:gradFill>
            <a:gsLst>
              <a:gs pos="0">
                <a:srgbClr val="80B860">
                  <a:alpha val="27044"/>
                </a:srgbClr>
              </a:gs>
              <a:gs pos="50000">
                <a:srgbClr val="6FB242">
                  <a:alpha val="27044"/>
                </a:srgbClr>
              </a:gs>
              <a:gs pos="100000">
                <a:srgbClr val="61A236">
                  <a:alpha val="27044"/>
                </a:srgbClr>
              </a:gs>
            </a:gsLst>
            <a:lin ang="5400000"/>
          </a:gradFill>
          <a:ln w="31750">
            <a:solidFill>
              <a:schemeClr val="accent1">
                <a:alpha val="27044"/>
              </a:schemeClr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2" name="Rounded Rectangle"/>
          <p:cNvSpPr/>
          <p:nvPr/>
        </p:nvSpPr>
        <p:spPr>
          <a:xfrm>
            <a:off x="733184" y="2597222"/>
            <a:ext cx="2644024" cy="996379"/>
          </a:xfrm>
          <a:prstGeom prst="roundRect">
            <a:avLst>
              <a:gd name="adj" fmla="val 19119"/>
            </a:avLst>
          </a:prstGeom>
          <a:gradFill>
            <a:gsLst>
              <a:gs pos="0">
                <a:srgbClr val="80B860">
                  <a:alpha val="36441"/>
                </a:srgbClr>
              </a:gs>
              <a:gs pos="50000">
                <a:srgbClr val="6FB242">
                  <a:alpha val="36441"/>
                </a:srgbClr>
              </a:gs>
              <a:gs pos="100000">
                <a:srgbClr val="61A236">
                  <a:alpha val="36441"/>
                </a:srgbClr>
              </a:gs>
            </a:gsLst>
            <a:lin ang="5400000"/>
          </a:gradFill>
          <a:ln w="31750">
            <a:solidFill>
              <a:schemeClr val="accent1">
                <a:alpha val="36441"/>
              </a:schemeClr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3" name="Rounded Rectangle"/>
          <p:cNvSpPr/>
          <p:nvPr/>
        </p:nvSpPr>
        <p:spPr>
          <a:xfrm>
            <a:off x="736359" y="1438545"/>
            <a:ext cx="2644024" cy="1002729"/>
          </a:xfrm>
          <a:prstGeom prst="roundRect">
            <a:avLst>
              <a:gd name="adj" fmla="val 18998"/>
            </a:avLst>
          </a:prstGeom>
          <a:gradFill>
            <a:gsLst>
              <a:gs pos="0">
                <a:srgbClr val="80B860">
                  <a:alpha val="52610"/>
                </a:srgbClr>
              </a:gs>
              <a:gs pos="50000">
                <a:srgbClr val="6FB242">
                  <a:alpha val="52610"/>
                </a:srgbClr>
              </a:gs>
              <a:gs pos="100000">
                <a:srgbClr val="61A236">
                  <a:alpha val="52610"/>
                </a:srgbClr>
              </a:gs>
            </a:gsLst>
            <a:lin ang="5400000"/>
          </a:gradFill>
          <a:ln w="19050">
            <a:solidFill>
              <a:schemeClr val="accent1">
                <a:alpha val="52610"/>
              </a:schemeClr>
            </a:solidFill>
            <a:miter lim="400000"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Wk 4: Exploring issues and surfacing topics for your group project"/>
          <p:cNvSpPr txBox="1"/>
          <p:nvPr/>
        </p:nvSpPr>
        <p:spPr>
          <a:xfrm>
            <a:off x="866597" y="5045966"/>
            <a:ext cx="2377199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Wk 4: Exploring issues and surfacing topics for your group project</a:t>
            </a:r>
          </a:p>
        </p:txBody>
      </p:sp>
      <p:sp>
        <p:nvSpPr>
          <p:cNvPr id="215" name="Wk 3: Thinking with systems"/>
          <p:cNvSpPr txBox="1"/>
          <p:nvPr/>
        </p:nvSpPr>
        <p:spPr>
          <a:xfrm>
            <a:off x="911079" y="3966380"/>
            <a:ext cx="2199271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Wk 3: Thinking with systems </a:t>
            </a:r>
          </a:p>
        </p:txBody>
      </p:sp>
      <p:sp>
        <p:nvSpPr>
          <p:cNvPr id="216" name="Wk 2: Ways of knowing"/>
          <p:cNvSpPr txBox="1"/>
          <p:nvPr/>
        </p:nvSpPr>
        <p:spPr>
          <a:xfrm>
            <a:off x="832221" y="2877052"/>
            <a:ext cx="2445951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Wk 2: Ways of knowing</a:t>
            </a:r>
          </a:p>
        </p:txBody>
      </p:sp>
      <p:sp>
        <p:nvSpPr>
          <p:cNvPr id="217" name="Wk 1: Exploring Sustainability and Social Responsibility"/>
          <p:cNvSpPr txBox="1"/>
          <p:nvPr/>
        </p:nvSpPr>
        <p:spPr>
          <a:xfrm>
            <a:off x="1000043" y="1485298"/>
            <a:ext cx="2199271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Wk 1: Exploring Sustainability and Social Responsibility</a:t>
            </a:r>
          </a:p>
        </p:txBody>
      </p:sp>
      <p:sp>
        <p:nvSpPr>
          <p:cNvPr id="218" name="Wk 8 Futures thinking"/>
          <p:cNvSpPr txBox="1"/>
          <p:nvPr/>
        </p:nvSpPr>
        <p:spPr>
          <a:xfrm>
            <a:off x="8768972" y="4761579"/>
            <a:ext cx="2332991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Wk 8 Futures thinking</a:t>
            </a:r>
          </a:p>
        </p:txBody>
      </p:sp>
      <p:sp>
        <p:nvSpPr>
          <p:cNvPr id="219" name="Wk 7: Moving towards action"/>
          <p:cNvSpPr txBox="1"/>
          <p:nvPr/>
        </p:nvSpPr>
        <p:spPr>
          <a:xfrm>
            <a:off x="8863850" y="3508399"/>
            <a:ext cx="2143235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Wk 7: Moving towards action</a:t>
            </a:r>
          </a:p>
        </p:txBody>
      </p:sp>
      <p:sp>
        <p:nvSpPr>
          <p:cNvPr id="220" name="Wk 6: Spheres of Influence"/>
          <p:cNvSpPr txBox="1"/>
          <p:nvPr/>
        </p:nvSpPr>
        <p:spPr>
          <a:xfrm>
            <a:off x="8863850" y="2255220"/>
            <a:ext cx="2386691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Wk 6: Spheres of Influence</a:t>
            </a:r>
          </a:p>
        </p:txBody>
      </p:sp>
      <p:pic>
        <p:nvPicPr>
          <p:cNvPr id="22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262" y="1150686"/>
            <a:ext cx="939801" cy="511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3944" y="1277686"/>
            <a:ext cx="939801" cy="51181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Rounded Rectangle">
            <a:extLst>
              <a:ext uri="{FF2B5EF4-FFF2-40B4-BE49-F238E27FC236}">
                <a16:creationId xmlns:a16="http://schemas.microsoft.com/office/drawing/2014/main" id="{94C459F9-2FF1-DBBB-579D-C6D35CFF2B6B}"/>
              </a:ext>
            </a:extLst>
          </p:cNvPr>
          <p:cNvSpPr/>
          <p:nvPr/>
        </p:nvSpPr>
        <p:spPr>
          <a:xfrm>
            <a:off x="179159" y="149695"/>
            <a:ext cx="1641768" cy="626131"/>
          </a:xfrm>
          <a:prstGeom prst="roundRect">
            <a:avLst>
              <a:gd name="adj" fmla="val 15000"/>
            </a:avLst>
          </a:prstGeom>
          <a:solidFill>
            <a:schemeClr val="accent2">
              <a:alpha val="24964"/>
            </a:schemeClr>
          </a:solidFill>
          <a:ln w="12700">
            <a:solidFill>
              <a:srgbClr val="AD5B24">
                <a:alpha val="24964"/>
              </a:srgbClr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n-GB" dirty="0">
                <a:solidFill>
                  <a:schemeClr val="tx1"/>
                </a:solidFill>
              </a:rPr>
              <a:t>Learning hub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02" y="946738"/>
            <a:ext cx="11516687" cy="4964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Oval" descr="Oval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949690" y="1104175"/>
            <a:ext cx="1434161" cy="67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7417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84" y="728969"/>
            <a:ext cx="11194434" cy="5400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Oval" descr="Oval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94427" y="1330063"/>
            <a:ext cx="3306000" cy="90548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79" y="1266562"/>
            <a:ext cx="10956920" cy="3934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Oval" descr="Oval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999164" y="2867432"/>
            <a:ext cx="1463299" cy="732736"/>
          </a:xfrm>
          <a:prstGeom prst="rect">
            <a:avLst/>
          </a:prstGeom>
        </p:spPr>
      </p:pic>
      <p:pic>
        <p:nvPicPr>
          <p:cNvPr id="236" name="Oval" descr="Oval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283953" y="4451590"/>
            <a:ext cx="1359224" cy="73273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1" animBg="1" advAuto="0"/>
      <p:bldP spid="236" grpId="2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64" y="1021064"/>
            <a:ext cx="11681872" cy="4815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Oval" descr="Oval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48901" y="1271280"/>
            <a:ext cx="2412509" cy="189850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Rectangle 72"/>
          <p:cNvSpPr/>
          <p:nvPr/>
        </p:nvSpPr>
        <p:spPr>
          <a:xfrm>
            <a:off x="-1" y="13524"/>
            <a:ext cx="12192001" cy="1168019"/>
          </a:xfrm>
          <a:prstGeom prst="rect">
            <a:avLst/>
          </a:prstGeom>
          <a:solidFill>
            <a:srgbClr val="D9D9D9">
              <a:alpha val="3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8" name="Rounded Rectangle"/>
          <p:cNvSpPr/>
          <p:nvPr/>
        </p:nvSpPr>
        <p:spPr>
          <a:xfrm>
            <a:off x="1266903" y="5291068"/>
            <a:ext cx="9265839" cy="1412241"/>
          </a:xfrm>
          <a:prstGeom prst="roundRect">
            <a:avLst>
              <a:gd name="adj" fmla="val 13489"/>
            </a:avLst>
          </a:prstGeom>
          <a:solidFill>
            <a:schemeClr val="accent2">
              <a:alpha val="24964"/>
            </a:schemeClr>
          </a:solidFill>
          <a:ln w="12700">
            <a:solidFill>
              <a:srgbClr val="AD5B24">
                <a:alpha val="24964"/>
              </a:srgb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9" name="Rounded Rectangle"/>
          <p:cNvSpPr/>
          <p:nvPr/>
        </p:nvSpPr>
        <p:spPr>
          <a:xfrm>
            <a:off x="6026377" y="1867165"/>
            <a:ext cx="5412655" cy="2864775"/>
          </a:xfrm>
          <a:prstGeom prst="roundRect">
            <a:avLst>
              <a:gd name="adj" fmla="val 6650"/>
            </a:avLst>
          </a:prstGeom>
          <a:gradFill>
            <a:gsLst>
              <a:gs pos="0">
                <a:schemeClr val="accent4">
                  <a:hueOff val="-406799"/>
                  <a:lumOff val="30382"/>
                  <a:alpha val="52586"/>
                </a:schemeClr>
              </a:gs>
              <a:gs pos="50000">
                <a:srgbClr val="FFD58D">
                  <a:alpha val="52586"/>
                </a:srgbClr>
              </a:gs>
              <a:gs pos="100000">
                <a:schemeClr val="accent4">
                  <a:hueOff val="-362075"/>
                  <a:lumOff val="23565"/>
                  <a:alpha val="52586"/>
                </a:schemeClr>
              </a:gs>
            </a:gsLst>
            <a:lin ang="5400000"/>
          </a:gradFill>
          <a:ln w="6350">
            <a:solidFill>
              <a:schemeClr val="accent4">
                <a:alpha val="52586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50" name="Assessment structure"/>
          <p:cNvSpPr txBox="1"/>
          <p:nvPr/>
        </p:nvSpPr>
        <p:spPr>
          <a:xfrm>
            <a:off x="4314293" y="245854"/>
            <a:ext cx="4231835" cy="48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700" b="1"/>
            </a:lvl1pPr>
          </a:lstStyle>
          <a:p>
            <a:r>
              <a:t>Assessment structure </a:t>
            </a:r>
          </a:p>
        </p:txBody>
      </p:sp>
      <p:sp>
        <p:nvSpPr>
          <p:cNvPr id="251" name="Assessment 2 - UG &amp; PG"/>
          <p:cNvSpPr txBox="1"/>
          <p:nvPr/>
        </p:nvSpPr>
        <p:spPr>
          <a:xfrm>
            <a:off x="1315947" y="4812752"/>
            <a:ext cx="3434206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100" b="1"/>
            </a:lvl1pPr>
          </a:lstStyle>
          <a:p>
            <a:r>
              <a:t>Assessment 2 - UG &amp; PG </a:t>
            </a:r>
          </a:p>
        </p:txBody>
      </p:sp>
      <p:sp>
        <p:nvSpPr>
          <p:cNvPr id="252" name="Rounded Rectangle"/>
          <p:cNvSpPr/>
          <p:nvPr/>
        </p:nvSpPr>
        <p:spPr>
          <a:xfrm>
            <a:off x="490120" y="1867165"/>
            <a:ext cx="5085860" cy="2864775"/>
          </a:xfrm>
          <a:prstGeom prst="roundRect">
            <a:avLst>
              <a:gd name="adj" fmla="val 6650"/>
            </a:avLst>
          </a:prstGeom>
          <a:gradFill>
            <a:gsLst>
              <a:gs pos="0">
                <a:schemeClr val="accent4">
                  <a:hueOff val="-406799"/>
                  <a:lumOff val="30382"/>
                  <a:alpha val="52586"/>
                </a:schemeClr>
              </a:gs>
              <a:gs pos="50000">
                <a:srgbClr val="FFD58D">
                  <a:alpha val="52586"/>
                </a:srgbClr>
              </a:gs>
              <a:gs pos="100000">
                <a:schemeClr val="accent4">
                  <a:hueOff val="-362075"/>
                  <a:lumOff val="23565"/>
                  <a:alpha val="52586"/>
                </a:schemeClr>
              </a:gs>
            </a:gsLst>
            <a:lin ang="5400000"/>
          </a:gradFill>
          <a:ln w="6350">
            <a:solidFill>
              <a:schemeClr val="accent4">
                <a:alpha val="52586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53" name="Assessment 1 - UG"/>
          <p:cNvSpPr txBox="1"/>
          <p:nvPr/>
        </p:nvSpPr>
        <p:spPr>
          <a:xfrm>
            <a:off x="1708585" y="1318296"/>
            <a:ext cx="2648930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100" b="1"/>
            </a:lvl1pPr>
          </a:lstStyle>
          <a:p>
            <a:r>
              <a:t>Assessment 1 - UG </a:t>
            </a:r>
          </a:p>
        </p:txBody>
      </p:sp>
      <p:sp>
        <p:nvSpPr>
          <p:cNvPr id="254" name="Weekly self reflective blog Wk1-7 7) 30%…"/>
          <p:cNvSpPr txBox="1"/>
          <p:nvPr/>
        </p:nvSpPr>
        <p:spPr>
          <a:xfrm>
            <a:off x="635914" y="2087450"/>
            <a:ext cx="4794272" cy="2491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00789" indent="-300789">
              <a:buSzPct val="100000"/>
              <a:buAutoNum type="alphaUcPeriod"/>
              <a:defRPr b="1"/>
            </a:pPr>
            <a:r>
              <a:t>Weekly self reflective blog Wk1-7 7) 30%</a:t>
            </a:r>
          </a:p>
          <a:p>
            <a:pPr marL="180473" indent="-180473">
              <a:buSzPct val="100000"/>
              <a:buChar char="•"/>
            </a:pPr>
            <a:r>
              <a:t>100-200 words</a:t>
            </a:r>
          </a:p>
          <a:p>
            <a:pPr marL="180473" indent="-180473">
              <a:buSzPct val="100000"/>
              <a:buChar char="•"/>
            </a:pPr>
            <a:r>
              <a:t>peer review</a:t>
            </a:r>
          </a:p>
          <a:p>
            <a:endParaRPr/>
          </a:p>
          <a:p>
            <a:endParaRPr/>
          </a:p>
          <a:p>
            <a:pPr marL="300789" indent="-300789">
              <a:buSzPct val="100000"/>
              <a:buAutoNum type="alphaUcPeriod" startAt="2"/>
              <a:defRPr b="1"/>
            </a:pPr>
            <a:r>
              <a:t>Extended blog post (Week 8) 30%</a:t>
            </a:r>
          </a:p>
          <a:p>
            <a:pPr marL="180473" indent="-180473">
              <a:buSzPct val="100000"/>
              <a:buChar char="•"/>
            </a:pPr>
            <a:r>
              <a:t>3 min video </a:t>
            </a:r>
          </a:p>
          <a:p>
            <a:pPr marL="180473" indent="-180473">
              <a:buSzPct val="100000"/>
              <a:buChar char="•"/>
            </a:pPr>
            <a:r>
              <a:t>Reflecting and critiquing key personal learning and relation to discipline</a:t>
            </a:r>
          </a:p>
        </p:txBody>
      </p:sp>
      <p:sp>
        <p:nvSpPr>
          <p:cNvPr id="255" name="Assessment 1 - PG"/>
          <p:cNvSpPr txBox="1"/>
          <p:nvPr/>
        </p:nvSpPr>
        <p:spPr>
          <a:xfrm>
            <a:off x="7097789" y="1348009"/>
            <a:ext cx="2648930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100" b="1"/>
            </a:lvl1pPr>
          </a:lstStyle>
          <a:p>
            <a:r>
              <a:t>Assessment 1 - PG </a:t>
            </a:r>
          </a:p>
        </p:txBody>
      </p:sp>
      <p:sp>
        <p:nvSpPr>
          <p:cNvPr id="256" name="Weekly self reflective blog (Wk1-7) 20%…"/>
          <p:cNvSpPr txBox="1"/>
          <p:nvPr/>
        </p:nvSpPr>
        <p:spPr>
          <a:xfrm>
            <a:off x="6315694" y="1820750"/>
            <a:ext cx="4834021" cy="275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endParaRPr/>
          </a:p>
          <a:p>
            <a:pPr marL="300789" indent="-300789">
              <a:buSzPct val="100000"/>
              <a:buAutoNum type="alphaUcPeriod"/>
              <a:defRPr b="1"/>
            </a:pPr>
            <a:r>
              <a:t>Weekly self reflective blog (Wk1-7) 20%</a:t>
            </a:r>
          </a:p>
          <a:p>
            <a:pPr marL="180473" indent="-180473">
              <a:buSzPct val="100000"/>
              <a:buChar char="•"/>
            </a:pPr>
            <a:r>
              <a:t>100-200 words</a:t>
            </a:r>
          </a:p>
          <a:p>
            <a:pPr marL="180473" indent="-180473">
              <a:buSzPct val="100000"/>
              <a:buChar char="•"/>
            </a:pPr>
            <a:r>
              <a:t>peer review</a:t>
            </a:r>
            <a:endParaRPr b="1"/>
          </a:p>
          <a:p>
            <a:endParaRPr b="1"/>
          </a:p>
          <a:p>
            <a:endParaRPr b="1"/>
          </a:p>
          <a:p>
            <a:pPr marL="300789" indent="-300789">
              <a:buSzPct val="100000"/>
              <a:buAutoNum type="alphaUcPeriod" startAt="2"/>
              <a:defRPr b="1"/>
            </a:pPr>
            <a:r>
              <a:t>Extended blog post (Week 8) 40%</a:t>
            </a:r>
          </a:p>
          <a:p>
            <a:pPr marL="180473" indent="-180473">
              <a:buSzPct val="100000"/>
              <a:buChar char="•"/>
            </a:pPr>
            <a:r>
              <a:t>1500 word reflective essay </a:t>
            </a:r>
          </a:p>
          <a:p>
            <a:pPr marL="180473" indent="-180473">
              <a:buSzPct val="100000"/>
              <a:buChar char="•"/>
            </a:pPr>
            <a:r>
              <a:t>Reflecting and critiquing key personal learning and relation to discipline</a:t>
            </a:r>
          </a:p>
        </p:txBody>
      </p:sp>
      <p:sp>
        <p:nvSpPr>
          <p:cNvPr id="257" name="Interdisciplinary Group Project  (40%) - Week 5…"/>
          <p:cNvSpPr txBox="1"/>
          <p:nvPr/>
        </p:nvSpPr>
        <p:spPr>
          <a:xfrm>
            <a:off x="1415303" y="5402245"/>
            <a:ext cx="8663051" cy="142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/>
            </a:pPr>
            <a:r>
              <a:t>Interdisciplinary Group Project  (40%) - Week 5 </a:t>
            </a:r>
          </a:p>
          <a:p>
            <a:pPr marL="180473" indent="-180473">
              <a:buSzPct val="100000"/>
              <a:buChar char="•"/>
            </a:pPr>
            <a:r>
              <a:t>Identify a local SSR issue</a:t>
            </a:r>
          </a:p>
          <a:p>
            <a:pPr marL="180473" indent="-180473">
              <a:buSzPct val="100000"/>
              <a:buChar char="•"/>
            </a:pPr>
            <a:r>
              <a:t>Pitch a proposed action/ solution to this issue/problem </a:t>
            </a:r>
          </a:p>
          <a:p>
            <a:pPr marL="180473" indent="-180473">
              <a:buSzPct val="100000"/>
              <a:buChar char="•"/>
            </a:pPr>
            <a:r>
              <a:t>Interactive poster (SWAY)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" grpId="2" animBg="1" advAuto="0"/>
      <p:bldP spid="251" grpId="1" animBg="1" advAuto="0"/>
      <p:bldP spid="257" grpId="3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Rounded Rectangle"/>
          <p:cNvSpPr/>
          <p:nvPr/>
        </p:nvSpPr>
        <p:spPr>
          <a:xfrm>
            <a:off x="1266903" y="5291068"/>
            <a:ext cx="9265839" cy="1412241"/>
          </a:xfrm>
          <a:prstGeom prst="roundRect">
            <a:avLst>
              <a:gd name="adj" fmla="val 13489"/>
            </a:avLst>
          </a:prstGeom>
          <a:solidFill>
            <a:schemeClr val="accent2">
              <a:alpha val="24964"/>
            </a:schemeClr>
          </a:solidFill>
          <a:ln w="12700">
            <a:solidFill>
              <a:srgbClr val="AD5B24">
                <a:alpha val="24964"/>
              </a:srgb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62" name="Rounded Rectangle"/>
          <p:cNvSpPr/>
          <p:nvPr/>
        </p:nvSpPr>
        <p:spPr>
          <a:xfrm>
            <a:off x="6026377" y="1867165"/>
            <a:ext cx="4534225" cy="2864775"/>
          </a:xfrm>
          <a:prstGeom prst="roundRect">
            <a:avLst>
              <a:gd name="adj" fmla="val 6650"/>
            </a:avLst>
          </a:prstGeom>
          <a:gradFill>
            <a:gsLst>
              <a:gs pos="0">
                <a:schemeClr val="accent4">
                  <a:hueOff val="-406799"/>
                  <a:lumOff val="30382"/>
                  <a:alpha val="52586"/>
                </a:schemeClr>
              </a:gs>
              <a:gs pos="50000">
                <a:srgbClr val="FFD58D">
                  <a:alpha val="52586"/>
                </a:srgbClr>
              </a:gs>
              <a:gs pos="100000">
                <a:schemeClr val="accent4">
                  <a:hueOff val="-362075"/>
                  <a:lumOff val="23565"/>
                  <a:alpha val="52586"/>
                </a:schemeClr>
              </a:gs>
            </a:gsLst>
            <a:lin ang="5400000"/>
          </a:gradFill>
          <a:ln w="6350">
            <a:solidFill>
              <a:schemeClr val="accent4">
                <a:alpha val="52586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63" name="Assessment 2 - UG &amp; PG"/>
          <p:cNvSpPr txBox="1"/>
          <p:nvPr/>
        </p:nvSpPr>
        <p:spPr>
          <a:xfrm>
            <a:off x="1315947" y="4812752"/>
            <a:ext cx="3434206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100" b="1"/>
            </a:lvl1pPr>
          </a:lstStyle>
          <a:p>
            <a:r>
              <a:t>Assessment 2 - UG &amp; PG </a:t>
            </a:r>
          </a:p>
        </p:txBody>
      </p:sp>
      <p:sp>
        <p:nvSpPr>
          <p:cNvPr id="264" name="Rounded Rectangle"/>
          <p:cNvSpPr/>
          <p:nvPr/>
        </p:nvSpPr>
        <p:spPr>
          <a:xfrm>
            <a:off x="1200766" y="1867165"/>
            <a:ext cx="4375214" cy="2864775"/>
          </a:xfrm>
          <a:prstGeom prst="roundRect">
            <a:avLst>
              <a:gd name="adj" fmla="val 6650"/>
            </a:avLst>
          </a:prstGeom>
          <a:gradFill>
            <a:gsLst>
              <a:gs pos="0">
                <a:schemeClr val="accent4">
                  <a:hueOff val="-406799"/>
                  <a:lumOff val="30382"/>
                  <a:alpha val="52586"/>
                </a:schemeClr>
              </a:gs>
              <a:gs pos="50000">
                <a:srgbClr val="FFD58D">
                  <a:alpha val="52586"/>
                </a:srgbClr>
              </a:gs>
              <a:gs pos="100000">
                <a:schemeClr val="accent4">
                  <a:hueOff val="-362075"/>
                  <a:lumOff val="23565"/>
                  <a:alpha val="52586"/>
                </a:schemeClr>
              </a:gs>
            </a:gsLst>
            <a:lin ang="5400000"/>
          </a:gradFill>
          <a:ln w="6350">
            <a:solidFill>
              <a:schemeClr val="accent4">
                <a:alpha val="52586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65" name="Assessment 1 - UG"/>
          <p:cNvSpPr txBox="1"/>
          <p:nvPr/>
        </p:nvSpPr>
        <p:spPr>
          <a:xfrm>
            <a:off x="1708585" y="1318296"/>
            <a:ext cx="2648930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100" b="1"/>
            </a:lvl1pPr>
          </a:lstStyle>
          <a:p>
            <a:r>
              <a:t>Assessment 1 - UG </a:t>
            </a:r>
          </a:p>
        </p:txBody>
      </p:sp>
      <p:sp>
        <p:nvSpPr>
          <p:cNvPr id="266" name="Weekly self reflective blog posts (Week 1 - 7) 30%…"/>
          <p:cNvSpPr txBox="1"/>
          <p:nvPr/>
        </p:nvSpPr>
        <p:spPr>
          <a:xfrm>
            <a:off x="1357809" y="2189718"/>
            <a:ext cx="4061128" cy="1958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00789" indent="-300789">
              <a:buSzPct val="100000"/>
              <a:buAutoNum type="alphaUcPeriod"/>
              <a:defRPr b="1"/>
            </a:pPr>
            <a:r>
              <a:t>Weekly self reflective blog posts (Week 1 - 7) 30%</a:t>
            </a:r>
          </a:p>
          <a:p>
            <a:endParaRPr/>
          </a:p>
          <a:p>
            <a:pPr marL="300789" indent="-300789">
              <a:buSzPct val="100000"/>
              <a:buAutoNum type="alphaUcPeriod" startAt="2"/>
              <a:defRPr b="1"/>
            </a:pPr>
            <a:r>
              <a:t>Extended blog post (Week 8) 30%</a:t>
            </a:r>
          </a:p>
          <a:p>
            <a:r>
              <a:t>3 min video </a:t>
            </a:r>
          </a:p>
          <a:p>
            <a:r>
              <a:t>reflecting and critiquing key personal learning and relation to discipline</a:t>
            </a:r>
          </a:p>
        </p:txBody>
      </p:sp>
      <p:sp>
        <p:nvSpPr>
          <p:cNvPr id="267" name="Assessment 1 - PG"/>
          <p:cNvSpPr txBox="1"/>
          <p:nvPr/>
        </p:nvSpPr>
        <p:spPr>
          <a:xfrm>
            <a:off x="7097789" y="1348009"/>
            <a:ext cx="2648930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100" b="1"/>
            </a:lvl1pPr>
          </a:lstStyle>
          <a:p>
            <a:r>
              <a:t>Assessment 1 - PG </a:t>
            </a:r>
          </a:p>
        </p:txBody>
      </p:sp>
      <p:sp>
        <p:nvSpPr>
          <p:cNvPr id="268" name="Weekly self reflective blog posts (Week 1 - 7)  20%…"/>
          <p:cNvSpPr txBox="1"/>
          <p:nvPr/>
        </p:nvSpPr>
        <p:spPr>
          <a:xfrm>
            <a:off x="6315694" y="1923018"/>
            <a:ext cx="4213121" cy="2491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endParaRPr/>
          </a:p>
          <a:p>
            <a:pPr marL="300789" indent="-300789">
              <a:buSzPct val="100000"/>
              <a:buAutoNum type="alphaUcPeriod"/>
            </a:pPr>
            <a:r>
              <a:rPr b="1"/>
              <a:t>Weekly self reflective blog posts (Week 1 - 7)  20%</a:t>
            </a:r>
          </a:p>
          <a:p>
            <a:endParaRPr b="1"/>
          </a:p>
          <a:p>
            <a:r>
              <a:t> </a:t>
            </a:r>
          </a:p>
          <a:p>
            <a:pPr marL="300789" indent="-300789">
              <a:buSzPct val="100000"/>
              <a:buAutoNum type="alphaUcPeriod" startAt="2"/>
            </a:pPr>
            <a:r>
              <a:t>E</a:t>
            </a:r>
            <a:r>
              <a:rPr b="1"/>
              <a:t>xtended blog post (Week 8) 40%</a:t>
            </a:r>
          </a:p>
          <a:p>
            <a:r>
              <a:t>1500 word reflective essay </a:t>
            </a:r>
          </a:p>
          <a:p>
            <a:r>
              <a:t>Reflecting and critiquing key personal learning and relation to discipline</a:t>
            </a:r>
          </a:p>
        </p:txBody>
      </p:sp>
      <p:sp>
        <p:nvSpPr>
          <p:cNvPr id="269" name="Interdisciplinary Group Project  (40%) - Week 5…"/>
          <p:cNvSpPr txBox="1"/>
          <p:nvPr/>
        </p:nvSpPr>
        <p:spPr>
          <a:xfrm>
            <a:off x="1415303" y="5402245"/>
            <a:ext cx="8663051" cy="142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/>
            </a:pPr>
            <a:r>
              <a:t>Interdisciplinary Group Project  (40%) - Week 5 </a:t>
            </a:r>
          </a:p>
          <a:p>
            <a:pPr marL="180473" indent="-180473">
              <a:buSzPct val="100000"/>
              <a:buChar char="•"/>
            </a:pPr>
            <a:r>
              <a:t>Identify a local SSR issue</a:t>
            </a:r>
          </a:p>
          <a:p>
            <a:pPr marL="180473" indent="-180473">
              <a:buSzPct val="100000"/>
              <a:buChar char="•"/>
            </a:pPr>
            <a:r>
              <a:t>Pitch a proposed action/ solution to this issue/problem </a:t>
            </a:r>
          </a:p>
          <a:p>
            <a:pPr marL="180473" indent="-180473">
              <a:buSzPct val="100000"/>
              <a:buChar char="•"/>
            </a:pPr>
            <a:r>
              <a:t>Interactive poster (SWAY)</a:t>
            </a:r>
          </a:p>
        </p:txBody>
      </p:sp>
      <p:pic>
        <p:nvPicPr>
          <p:cNvPr id="27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539" y="-1514218"/>
            <a:ext cx="9404567" cy="4482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Circle" descr="Circl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755630" y="143277"/>
            <a:ext cx="1435101" cy="1435101"/>
          </a:xfrm>
          <a:prstGeom prst="rect">
            <a:avLst/>
          </a:prstGeom>
        </p:spPr>
      </p:pic>
      <p:pic>
        <p:nvPicPr>
          <p:cNvPr id="273" name="Circle" descr="Circl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297261" y="143277"/>
            <a:ext cx="1435101" cy="1435101"/>
          </a:xfrm>
          <a:prstGeom prst="rect">
            <a:avLst/>
          </a:prstGeom>
        </p:spPr>
      </p:pic>
      <p:pic>
        <p:nvPicPr>
          <p:cNvPr id="275" name="Circle" descr="Circl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9270635" y="143277"/>
            <a:ext cx="1435101" cy="14351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Rectangle 14"/>
          <p:cNvSpPr/>
          <p:nvPr/>
        </p:nvSpPr>
        <p:spPr>
          <a:xfrm>
            <a:off x="347578" y="-1"/>
            <a:ext cx="12192001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1" name="Title 1"/>
          <p:cNvSpPr txBox="1">
            <a:spLocks noGrp="1"/>
          </p:cNvSpPr>
          <p:nvPr>
            <p:ph type="title"/>
          </p:nvPr>
        </p:nvSpPr>
        <p:spPr>
          <a:xfrm>
            <a:off x="236621" y="131915"/>
            <a:ext cx="5120563" cy="1325564"/>
          </a:xfrm>
          <a:prstGeom prst="rect">
            <a:avLst/>
          </a:prstGeom>
        </p:spPr>
        <p:txBody>
          <a:bodyPr/>
          <a:lstStyle>
            <a:lvl1pPr>
              <a:defRPr sz="4100" b="1"/>
            </a:lvl1pPr>
          </a:lstStyle>
          <a:p>
            <a:r>
              <a:t>Student feedback </a:t>
            </a:r>
          </a:p>
        </p:txBody>
      </p:sp>
      <p:sp>
        <p:nvSpPr>
          <p:cNvPr id="282" name="Content Placeholder 11"/>
          <p:cNvSpPr txBox="1">
            <a:spLocks noGrp="1"/>
          </p:cNvSpPr>
          <p:nvPr>
            <p:ph type="body" idx="1"/>
          </p:nvPr>
        </p:nvSpPr>
        <p:spPr>
          <a:xfrm>
            <a:off x="191836" y="1053223"/>
            <a:ext cx="9519360" cy="5590343"/>
          </a:xfrm>
          <a:prstGeom prst="rect">
            <a:avLst/>
          </a:prstGeom>
        </p:spPr>
        <p:txBody>
          <a:bodyPr anchor="t">
            <a:normAutofit lnSpcReduction="10000"/>
          </a:bodyPr>
          <a:lstStyle/>
          <a:p>
            <a:pPr defTabSz="777240">
              <a:spcBef>
                <a:spcPts val="800"/>
              </a:spcBef>
              <a:defRPr sz="2380" b="0"/>
            </a:pPr>
            <a:endParaRPr dirty="0"/>
          </a:p>
          <a:p>
            <a:pPr marL="582930" lvl="1" indent="-194310" defTabSz="777240">
              <a:spcBef>
                <a:spcPts val="800"/>
              </a:spcBef>
              <a:buSzPct val="100000"/>
              <a:buFont typeface="Arial"/>
              <a:buChar char="•"/>
              <a:defRPr sz="2380"/>
            </a:pPr>
            <a:r>
              <a:rPr sz="2000" dirty="0"/>
              <a:t>Techniques</a:t>
            </a:r>
          </a:p>
          <a:p>
            <a:pPr marL="971550" lvl="2" indent="-194310" defTabSz="777240">
              <a:spcBef>
                <a:spcPts val="800"/>
              </a:spcBef>
              <a:buSzPct val="100000"/>
              <a:buFont typeface="Arial"/>
              <a:buChar char="•"/>
              <a:defRPr sz="2380" b="0"/>
            </a:pPr>
            <a:r>
              <a:rPr sz="2000" dirty="0"/>
              <a:t>Group projects </a:t>
            </a:r>
          </a:p>
          <a:p>
            <a:pPr marL="971550" lvl="2" indent="-194310" defTabSz="777240">
              <a:spcBef>
                <a:spcPts val="800"/>
              </a:spcBef>
              <a:buSzPct val="100000"/>
              <a:buFont typeface="Arial"/>
              <a:buChar char="•"/>
              <a:defRPr sz="2380" b="0"/>
            </a:pPr>
            <a:r>
              <a:rPr sz="2000" dirty="0"/>
              <a:t>Miro/ discussions</a:t>
            </a:r>
          </a:p>
          <a:p>
            <a:pPr marL="971550" lvl="2" indent="-194310" defTabSz="777240">
              <a:spcBef>
                <a:spcPts val="800"/>
              </a:spcBef>
              <a:buSzPct val="100000"/>
              <a:buFont typeface="Arial"/>
              <a:buChar char="•"/>
              <a:defRPr sz="2380" b="0"/>
            </a:pPr>
            <a:r>
              <a:rPr sz="2000" dirty="0"/>
              <a:t>Activities </a:t>
            </a:r>
            <a:r>
              <a:rPr lang="en-GB" sz="2000" dirty="0"/>
              <a:t>–</a:t>
            </a:r>
            <a:r>
              <a:rPr sz="2000" dirty="0"/>
              <a:t> </a:t>
            </a:r>
            <a:r>
              <a:rPr lang="en-GB" sz="2000" dirty="0"/>
              <a:t>provided open </a:t>
            </a:r>
            <a:r>
              <a:rPr sz="2000" dirty="0"/>
              <a:t>frameworks for thinking  </a:t>
            </a:r>
          </a:p>
          <a:p>
            <a:pPr marL="582930" lvl="1" indent="-194310" defTabSz="777240">
              <a:spcBef>
                <a:spcPts val="800"/>
              </a:spcBef>
              <a:buSzPct val="100000"/>
              <a:buFont typeface="Arial"/>
              <a:buChar char="•"/>
              <a:defRPr sz="2380"/>
            </a:pPr>
            <a:r>
              <a:rPr sz="2000" dirty="0"/>
              <a:t>Topics</a:t>
            </a:r>
          </a:p>
          <a:p>
            <a:pPr marL="971550" lvl="2" indent="-194310" defTabSz="777240">
              <a:spcBef>
                <a:spcPts val="800"/>
              </a:spcBef>
              <a:buSzPct val="100000"/>
              <a:buFont typeface="Arial"/>
              <a:buChar char="•"/>
              <a:defRPr sz="2380" b="0"/>
            </a:pPr>
            <a:r>
              <a:rPr sz="2000" dirty="0"/>
              <a:t>Social justice / activism</a:t>
            </a:r>
          </a:p>
          <a:p>
            <a:pPr marL="971550" lvl="2" indent="-194310" defTabSz="777240">
              <a:spcBef>
                <a:spcPts val="800"/>
              </a:spcBef>
              <a:buSzPct val="100000"/>
              <a:buFont typeface="Arial"/>
              <a:buChar char="•"/>
              <a:defRPr sz="2380" b="0"/>
            </a:pPr>
            <a:r>
              <a:rPr sz="2000" dirty="0"/>
              <a:t>Power/ privilege / </a:t>
            </a:r>
            <a:r>
              <a:rPr lang="en-GB" sz="2000" dirty="0"/>
              <a:t>in</a:t>
            </a:r>
            <a:r>
              <a:rPr sz="2000" dirty="0"/>
              <a:t>justice</a:t>
            </a:r>
            <a:r>
              <a:rPr lang="en-GB" sz="2000" dirty="0"/>
              <a:t>s</a:t>
            </a:r>
            <a:endParaRPr sz="2000" dirty="0"/>
          </a:p>
          <a:p>
            <a:pPr marL="582930" lvl="1" indent="-194310" defTabSz="777240">
              <a:spcBef>
                <a:spcPts val="800"/>
              </a:spcBef>
              <a:buSzPct val="100000"/>
              <a:buFont typeface="Arial"/>
              <a:buChar char="•"/>
              <a:defRPr sz="2380"/>
            </a:pPr>
            <a:r>
              <a:rPr sz="2000" dirty="0"/>
              <a:t>Approaches</a:t>
            </a:r>
          </a:p>
          <a:p>
            <a:pPr marL="971550" lvl="2" indent="-194310" defTabSz="777240">
              <a:spcBef>
                <a:spcPts val="800"/>
              </a:spcBef>
              <a:buSzPct val="100000"/>
              <a:buFont typeface="Arial"/>
              <a:buChar char="•"/>
              <a:defRPr sz="2380" b="0"/>
            </a:pPr>
            <a:r>
              <a:rPr sz="2000" dirty="0"/>
              <a:t>Interdisciplinarity</a:t>
            </a:r>
          </a:p>
          <a:p>
            <a:pPr marL="971550" lvl="2" indent="-194310" defTabSz="777240">
              <a:spcBef>
                <a:spcPts val="800"/>
              </a:spcBef>
              <a:buSzPct val="100000"/>
              <a:buFont typeface="Arial"/>
              <a:buChar char="•"/>
              <a:defRPr sz="2380" b="0"/>
            </a:pPr>
            <a:r>
              <a:rPr sz="2000" dirty="0"/>
              <a:t>Critical stance </a:t>
            </a:r>
          </a:p>
          <a:p>
            <a:pPr marL="971550" lvl="2" indent="-194310" defTabSz="777240">
              <a:spcBef>
                <a:spcPts val="800"/>
              </a:spcBef>
              <a:buSzPct val="100000"/>
              <a:buFont typeface="Arial"/>
              <a:buChar char="•"/>
              <a:defRPr sz="2380" b="0"/>
            </a:pPr>
            <a:r>
              <a:rPr sz="2000" dirty="0"/>
              <a:t>Self- reflection </a:t>
            </a:r>
          </a:p>
          <a:p>
            <a:pPr marL="971550" lvl="2" indent="-194310" defTabSz="777240">
              <a:spcBef>
                <a:spcPts val="800"/>
              </a:spcBef>
              <a:buSzPct val="100000"/>
              <a:buFont typeface="Arial"/>
              <a:buChar char="•"/>
              <a:defRPr sz="2380" b="0"/>
            </a:pPr>
            <a:r>
              <a:rPr sz="2000" dirty="0"/>
              <a:t>Space and time </a:t>
            </a:r>
            <a:endParaRPr lang="en-GB" sz="2000" dirty="0"/>
          </a:p>
          <a:p>
            <a:pPr marL="582930" lvl="1" indent="-194310" defTabSz="777240">
              <a:spcBef>
                <a:spcPts val="800"/>
              </a:spcBef>
              <a:buSzPct val="100000"/>
              <a:buFont typeface="Arial"/>
              <a:buChar char="•"/>
              <a:defRPr sz="2380"/>
            </a:pPr>
            <a:r>
              <a:rPr lang="en-GB" sz="2000" dirty="0"/>
              <a:t>Tension</a:t>
            </a:r>
          </a:p>
          <a:p>
            <a:pPr marL="971550" lvl="2" indent="-194310" defTabSz="777240">
              <a:spcBef>
                <a:spcPts val="800"/>
              </a:spcBef>
              <a:buSzPct val="100000"/>
              <a:buFont typeface="Arial"/>
              <a:buChar char="•"/>
              <a:defRPr sz="2380" b="0"/>
            </a:pPr>
            <a:r>
              <a:rPr lang="en-GB" sz="2000" dirty="0"/>
              <a:t>Valued online flexibility – missed face to face discussion! </a:t>
            </a:r>
          </a:p>
          <a:p>
            <a:pPr marL="971550" lvl="2" indent="-194310" defTabSz="777240">
              <a:spcBef>
                <a:spcPts val="800"/>
              </a:spcBef>
              <a:buSzPct val="100000"/>
              <a:buFont typeface="Arial"/>
              <a:buChar char="•"/>
              <a:defRPr sz="2380" b="0"/>
            </a:pPr>
            <a:endParaRPr lang="en-GB" sz="2000" dirty="0"/>
          </a:p>
          <a:p>
            <a:pPr marL="777240" lvl="2" indent="0" defTabSz="777240">
              <a:spcBef>
                <a:spcPts val="800"/>
              </a:spcBef>
              <a:buSzPct val="100000"/>
              <a:defRPr sz="2380" b="0"/>
            </a:pPr>
            <a:endParaRPr lang="en-GB" sz="2000" dirty="0"/>
          </a:p>
        </p:txBody>
      </p:sp>
      <p:sp>
        <p:nvSpPr>
          <p:cNvPr id="283" name="Oval 16"/>
          <p:cNvSpPr/>
          <p:nvPr/>
        </p:nvSpPr>
        <p:spPr>
          <a:xfrm>
            <a:off x="11027216" y="2821054"/>
            <a:ext cx="947489" cy="921787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4" name="Arc 18"/>
          <p:cNvSpPr/>
          <p:nvPr/>
        </p:nvSpPr>
        <p:spPr>
          <a:xfrm rot="15559070" flipH="1">
            <a:off x="10228205" y="4281273"/>
            <a:ext cx="2558791" cy="20238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2346" y="0"/>
                  <a:pt x="3928" y="8419"/>
                  <a:pt x="0" y="21600"/>
                </a:cubicBezTo>
              </a:path>
            </a:pathLst>
          </a:custGeom>
          <a:ln w="127000" cap="rnd">
            <a:solidFill>
              <a:schemeClr val="accent4"/>
            </a:solidFill>
            <a:prstDash val="dash"/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285" name="Content Placeholder 7" descr="Content Placeholder 7"/>
          <p:cNvPicPr>
            <a:picLocks noChangeAspect="1"/>
          </p:cNvPicPr>
          <p:nvPr/>
        </p:nvPicPr>
        <p:blipFill>
          <a:blip r:embed="rId3"/>
          <a:srcRect l="1592" r="12408"/>
          <a:stretch>
            <a:fillRect/>
          </a:stretch>
        </p:blipFill>
        <p:spPr>
          <a:xfrm>
            <a:off x="7000572" y="-20627"/>
            <a:ext cx="4367610" cy="37328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89" y="0"/>
                </a:moveTo>
                <a:lnTo>
                  <a:pt x="3164" y="28"/>
                </a:lnTo>
                <a:cubicBezTo>
                  <a:pt x="1210" y="2314"/>
                  <a:pt x="0" y="5474"/>
                  <a:pt x="0" y="8963"/>
                </a:cubicBezTo>
                <a:cubicBezTo>
                  <a:pt x="0" y="15941"/>
                  <a:pt x="4835" y="21600"/>
                  <a:pt x="10799" y="21600"/>
                </a:cubicBezTo>
                <a:cubicBezTo>
                  <a:pt x="16764" y="21600"/>
                  <a:pt x="21600" y="15941"/>
                  <a:pt x="21600" y="8963"/>
                </a:cubicBezTo>
                <a:cubicBezTo>
                  <a:pt x="21600" y="5474"/>
                  <a:pt x="20390" y="2314"/>
                  <a:pt x="18436" y="28"/>
                </a:cubicBezTo>
                <a:lnTo>
                  <a:pt x="18409" y="0"/>
                </a:lnTo>
                <a:lnTo>
                  <a:pt x="3189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itle 1"/>
          <p:cNvSpPr txBox="1">
            <a:spLocks noGrp="1"/>
          </p:cNvSpPr>
          <p:nvPr>
            <p:ph type="title"/>
          </p:nvPr>
        </p:nvSpPr>
        <p:spPr>
          <a:xfrm>
            <a:off x="553963" y="174107"/>
            <a:ext cx="5120563" cy="1325564"/>
          </a:xfrm>
          <a:prstGeom prst="rect">
            <a:avLst/>
          </a:prstGeom>
        </p:spPr>
        <p:txBody>
          <a:bodyPr/>
          <a:lstStyle>
            <a:lvl1pPr>
              <a:defRPr sz="4100" b="1"/>
            </a:lvl1pPr>
          </a:lstStyle>
          <a:p>
            <a:r>
              <a:rPr lang="en-GB" dirty="0"/>
              <a:t>Next steps</a:t>
            </a:r>
            <a:r>
              <a:rPr dirty="0"/>
              <a:t>…</a:t>
            </a:r>
          </a:p>
        </p:txBody>
      </p:sp>
      <p:sp>
        <p:nvSpPr>
          <p:cNvPr id="292" name="Oval 16"/>
          <p:cNvSpPr/>
          <p:nvPr/>
        </p:nvSpPr>
        <p:spPr>
          <a:xfrm>
            <a:off x="7305726" y="174107"/>
            <a:ext cx="947489" cy="921787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93" name="oneworld.png" descr="oneworld.png"/>
          <p:cNvPicPr>
            <a:picLocks noChangeAspect="1"/>
          </p:cNvPicPr>
          <p:nvPr/>
        </p:nvPicPr>
        <p:blipFill>
          <a:blip r:embed="rId3"/>
          <a:srcRect l="5860" r="5863" b="2"/>
          <a:stretch>
            <a:fillRect/>
          </a:stretch>
        </p:blipFill>
        <p:spPr>
          <a:xfrm>
            <a:off x="8627817" y="13369"/>
            <a:ext cx="3659982" cy="3128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90" y="0"/>
                </a:moveTo>
                <a:lnTo>
                  <a:pt x="3164" y="27"/>
                </a:lnTo>
                <a:cubicBezTo>
                  <a:pt x="1210" y="2314"/>
                  <a:pt x="0" y="5474"/>
                  <a:pt x="0" y="8964"/>
                </a:cubicBezTo>
                <a:cubicBezTo>
                  <a:pt x="0" y="15943"/>
                  <a:pt x="4835" y="21600"/>
                  <a:pt x="10800" y="21600"/>
                </a:cubicBezTo>
                <a:cubicBezTo>
                  <a:pt x="16765" y="21600"/>
                  <a:pt x="21600" y="15943"/>
                  <a:pt x="21600" y="8964"/>
                </a:cubicBezTo>
                <a:cubicBezTo>
                  <a:pt x="21600" y="5474"/>
                  <a:pt x="20392" y="2314"/>
                  <a:pt x="18438" y="27"/>
                </a:cubicBezTo>
                <a:lnTo>
                  <a:pt x="18410" y="0"/>
                </a:lnTo>
                <a:lnTo>
                  <a:pt x="319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94" name="Arc 18"/>
          <p:cNvSpPr/>
          <p:nvPr/>
        </p:nvSpPr>
        <p:spPr>
          <a:xfrm rot="15559070" flipH="1">
            <a:off x="10380660" y="3529758"/>
            <a:ext cx="2740445" cy="1792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2346" y="0"/>
                  <a:pt x="3928" y="8419"/>
                  <a:pt x="0" y="21600"/>
                </a:cubicBezTo>
              </a:path>
            </a:pathLst>
          </a:custGeom>
          <a:ln w="127000" cap="rnd">
            <a:solidFill>
              <a:schemeClr val="accent4"/>
            </a:solidFill>
            <a:prstDash val="dash"/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BED867-4059-6891-328C-BB4F0323EB84}"/>
              </a:ext>
            </a:extLst>
          </p:cNvPr>
          <p:cNvSpPr txBox="1"/>
          <p:nvPr/>
        </p:nvSpPr>
        <p:spPr>
          <a:xfrm>
            <a:off x="643437" y="1186490"/>
            <a:ext cx="10062177" cy="64017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2" indent="0" defTabSz="448055">
              <a:defRPr sz="2352">
                <a:latin typeface="Arial"/>
                <a:ea typeface="Arial"/>
                <a:cs typeface="Arial"/>
                <a:sym typeface="Arial"/>
              </a:defRPr>
            </a:pPr>
            <a:r>
              <a:rPr lang="en-GB" sz="2000" b="1" dirty="0"/>
              <a:t>Positioning</a:t>
            </a:r>
          </a:p>
          <a:p>
            <a:pPr marL="171450" lvl="2" indent="-171450" defTabSz="448055">
              <a:buFont typeface="Arial" panose="020B0604020202020204" pitchFamily="34" charset="0"/>
              <a:buChar char="•"/>
              <a:defRPr sz="2352">
                <a:latin typeface="Arial"/>
                <a:ea typeface="Arial"/>
                <a:cs typeface="Arial"/>
                <a:sym typeface="Arial"/>
              </a:defRPr>
            </a:pPr>
            <a:r>
              <a:rPr lang="en-GB" sz="2000" dirty="0"/>
              <a:t>Support for Cross University courses? </a:t>
            </a:r>
          </a:p>
          <a:p>
            <a:pPr marL="171450" lvl="2" indent="-171450" defTabSz="448055">
              <a:buFont typeface="Arial" panose="020B0604020202020204" pitchFamily="34" charset="0"/>
              <a:buChar char="•"/>
              <a:defRPr sz="2352">
                <a:latin typeface="Arial"/>
                <a:ea typeface="Arial"/>
                <a:cs typeface="Arial"/>
                <a:sym typeface="Arial"/>
              </a:defRPr>
            </a:pPr>
            <a:r>
              <a:rPr lang="en-GB" sz="2000" dirty="0"/>
              <a:t>Resourcing - money follows students</a:t>
            </a:r>
          </a:p>
          <a:p>
            <a:pPr lvl="2" indent="0" defTabSz="448055">
              <a:defRPr sz="2352">
                <a:latin typeface="Arial"/>
                <a:ea typeface="Arial"/>
                <a:cs typeface="Arial"/>
                <a:sym typeface="Arial"/>
              </a:defRPr>
            </a:pPr>
            <a:endParaRPr lang="en-GB" sz="2000" dirty="0"/>
          </a:p>
          <a:p>
            <a:pPr lvl="2" indent="0" defTabSz="448055">
              <a:defRPr sz="2352">
                <a:latin typeface="Arial"/>
                <a:ea typeface="Arial"/>
                <a:cs typeface="Arial"/>
                <a:sym typeface="Arial"/>
              </a:defRPr>
            </a:pPr>
            <a:r>
              <a:rPr lang="en-GB" sz="2000" b="1" dirty="0"/>
              <a:t>Increasing capacity</a:t>
            </a:r>
          </a:p>
          <a:p>
            <a:pPr marL="171450" lvl="2" indent="-171450" defTabSz="448055">
              <a:buFont typeface="Arial" panose="020B0604020202020204" pitchFamily="34" charset="0"/>
              <a:buChar char="•"/>
              <a:defRPr sz="2352">
                <a:latin typeface="Arial"/>
                <a:ea typeface="Arial"/>
                <a:cs typeface="Arial"/>
                <a:sym typeface="Arial"/>
              </a:defRPr>
            </a:pPr>
            <a:r>
              <a:rPr lang="en-GB" sz="2000" dirty="0"/>
              <a:t>Structuring assessments for larger numbers (1000+)?</a:t>
            </a:r>
          </a:p>
          <a:p>
            <a:pPr marL="171450" lvl="2" indent="-171450" defTabSz="448055">
              <a:buFont typeface="Arial" panose="020B0604020202020204" pitchFamily="34" charset="0"/>
              <a:buChar char="•"/>
              <a:defRPr sz="2352">
                <a:latin typeface="Arial"/>
                <a:ea typeface="Arial"/>
                <a:cs typeface="Arial"/>
                <a:sym typeface="Arial"/>
              </a:defRPr>
            </a:pPr>
            <a:r>
              <a:rPr lang="en-GB" sz="2000" dirty="0"/>
              <a:t>Do we need credit bearing courses? </a:t>
            </a:r>
          </a:p>
          <a:p>
            <a:pPr marL="746760" lvl="2" indent="0" defTabSz="448055">
              <a:buSzPct val="100000"/>
              <a:defRPr sz="2352" b="0" i="1">
                <a:latin typeface="Arial"/>
                <a:ea typeface="Arial"/>
                <a:cs typeface="Arial"/>
                <a:sym typeface="Arial"/>
              </a:defRPr>
            </a:pPr>
            <a:endParaRPr lang="en-GB" sz="2000" dirty="0"/>
          </a:p>
          <a:p>
            <a:pPr lvl="2" indent="0" defTabSz="448055">
              <a:defRPr sz="2352">
                <a:latin typeface="Arial"/>
                <a:ea typeface="Arial"/>
                <a:cs typeface="Arial"/>
                <a:sym typeface="Arial"/>
              </a:defRPr>
            </a:pPr>
            <a:r>
              <a:rPr lang="en-GB" sz="2000" b="1" dirty="0"/>
              <a:t>Core competencies as lens / assessment of, as, for learning</a:t>
            </a:r>
          </a:p>
          <a:p>
            <a:pPr marL="171450" lvl="2" indent="-171450" defTabSz="448055">
              <a:buFont typeface="Arial" panose="020B0604020202020204" pitchFamily="34" charset="0"/>
              <a:buChar char="•"/>
              <a:defRPr sz="2352">
                <a:latin typeface="Arial"/>
                <a:ea typeface="Arial"/>
                <a:cs typeface="Arial"/>
                <a:sym typeface="Arial"/>
              </a:defRPr>
            </a:pPr>
            <a:r>
              <a:rPr lang="en-GB" sz="2000" dirty="0"/>
              <a:t>Students already self record learning</a:t>
            </a:r>
          </a:p>
          <a:p>
            <a:pPr marL="171450" lvl="2" indent="-171450" defTabSz="448055">
              <a:buFont typeface="Arial" panose="020B0604020202020204" pitchFamily="34" charset="0"/>
              <a:buChar char="•"/>
              <a:defRPr sz="2352">
                <a:latin typeface="Arial"/>
                <a:ea typeface="Arial"/>
                <a:cs typeface="Arial"/>
                <a:sym typeface="Arial"/>
              </a:defRPr>
            </a:pPr>
            <a:r>
              <a:rPr lang="en-GB" sz="2000" dirty="0"/>
              <a:t>They could self-assess &amp; peer-assess against competencies, develop a continual portfolio as they progress aligned to graduate attributes and student vision. </a:t>
            </a:r>
          </a:p>
          <a:p>
            <a:pPr marL="171450" lvl="2" indent="-171450" defTabSz="448055">
              <a:buFont typeface="Arial" panose="020B0604020202020204" pitchFamily="34" charset="0"/>
              <a:buChar char="•"/>
              <a:defRPr sz="2352">
                <a:latin typeface="Arial"/>
                <a:ea typeface="Arial"/>
                <a:cs typeface="Arial"/>
                <a:sym typeface="Arial"/>
              </a:defRPr>
            </a:pPr>
            <a:r>
              <a:rPr lang="en-GB" sz="2000" dirty="0"/>
              <a:t>Value the process of learning </a:t>
            </a:r>
            <a:r>
              <a:rPr lang="en-GB" sz="2000" dirty="0">
                <a:sym typeface="Wingdings" pitchFamily="2" charset="2"/>
              </a:rPr>
              <a:t></a:t>
            </a:r>
            <a:r>
              <a:rPr lang="en-GB" sz="2000" dirty="0"/>
              <a:t> open ended pedagogy</a:t>
            </a:r>
          </a:p>
          <a:p>
            <a:pPr marL="171450" lvl="2" indent="-171450" defTabSz="448055">
              <a:buFont typeface="Arial" panose="020B0604020202020204" pitchFamily="34" charset="0"/>
              <a:buChar char="•"/>
              <a:defRPr sz="2352">
                <a:latin typeface="Arial"/>
                <a:ea typeface="Arial"/>
                <a:cs typeface="Arial"/>
                <a:sym typeface="Arial"/>
              </a:defRPr>
            </a:pPr>
            <a:endParaRPr lang="en-GB" sz="2000" dirty="0"/>
          </a:p>
          <a:p>
            <a:pPr marL="171450" lvl="2" indent="-171450" defTabSz="448055">
              <a:buFont typeface="Arial" panose="020B0604020202020204" pitchFamily="34" charset="0"/>
              <a:buChar char="•"/>
              <a:defRPr sz="2352">
                <a:latin typeface="Arial"/>
                <a:ea typeface="Arial"/>
                <a:cs typeface="Arial"/>
                <a:sym typeface="Arial"/>
              </a:defRPr>
            </a:pPr>
            <a:r>
              <a:rPr lang="en-GB" sz="2000" dirty="0"/>
              <a:t>Phase 1: Created the structure and framework for this to happen </a:t>
            </a:r>
            <a:endParaRPr lang="en-GB" sz="2000" dirty="0">
              <a:sym typeface="Wingdings" pitchFamily="2" charset="2"/>
            </a:endParaRPr>
          </a:p>
          <a:p>
            <a:pPr marL="171450" lvl="2" indent="-171450" defTabSz="448055">
              <a:buFont typeface="Arial" panose="020B0604020202020204" pitchFamily="34" charset="0"/>
              <a:buChar char="•"/>
              <a:defRPr sz="2352">
                <a:latin typeface="Arial"/>
                <a:ea typeface="Arial"/>
                <a:cs typeface="Arial"/>
                <a:sym typeface="Arial"/>
              </a:defRPr>
            </a:pPr>
            <a:r>
              <a:rPr lang="en-GB" sz="2000" dirty="0">
                <a:sym typeface="Wingdings" pitchFamily="2" charset="2"/>
              </a:rPr>
              <a:t>Phase 2: Continues the commitment</a:t>
            </a:r>
          </a:p>
          <a:p>
            <a:pPr marL="171450" lvl="2" indent="-171450" defTabSz="448055">
              <a:buFont typeface="Arial" panose="020B0604020202020204" pitchFamily="34" charset="0"/>
              <a:buChar char="•"/>
              <a:defRPr sz="2352">
                <a:latin typeface="Arial"/>
                <a:ea typeface="Arial"/>
                <a:cs typeface="Arial"/>
                <a:sym typeface="Arial"/>
              </a:defRPr>
            </a:pPr>
            <a:endParaRPr lang="en-GB" sz="2000" dirty="0">
              <a:sym typeface="Wingdings" pitchFamily="2" charset="2"/>
            </a:endParaRPr>
          </a:p>
          <a:p>
            <a:pPr marL="171450" lvl="2" indent="-171450" defTabSz="448055">
              <a:buFont typeface="Arial" panose="020B0604020202020204" pitchFamily="34" charset="0"/>
              <a:buChar char="•"/>
              <a:defRPr sz="2352">
                <a:latin typeface="Arial"/>
                <a:ea typeface="Arial"/>
                <a:cs typeface="Arial"/>
                <a:sym typeface="Arial"/>
              </a:defRPr>
            </a:pPr>
            <a:endParaRPr lang="en-GB" sz="2000" dirty="0"/>
          </a:p>
          <a:p>
            <a:pPr lvl="2" indent="0" defTabSz="448055">
              <a:defRPr sz="2352">
                <a:latin typeface="Arial"/>
                <a:ea typeface="Arial"/>
                <a:cs typeface="Arial"/>
                <a:sym typeface="Arial"/>
              </a:defRPr>
            </a:pPr>
            <a:endParaRPr lang="en-GB" sz="2000" dirty="0"/>
          </a:p>
          <a:p>
            <a:pPr marL="171450" lvl="2" indent="-171450" defTabSz="448055">
              <a:buFont typeface="Arial" panose="020B0604020202020204" pitchFamily="34" charset="0"/>
              <a:buChar char="•"/>
              <a:defRPr sz="2352">
                <a:latin typeface="Arial"/>
                <a:ea typeface="Arial"/>
                <a:cs typeface="Arial"/>
                <a:sym typeface="Arial"/>
              </a:defRPr>
            </a:pPr>
            <a:endParaRPr lang="en-GB" sz="2000" dirty="0"/>
          </a:p>
          <a:p>
            <a:pPr lvl="2" indent="0" defTabSz="448055">
              <a:defRPr sz="2352">
                <a:latin typeface="Arial"/>
                <a:ea typeface="Arial"/>
                <a:cs typeface="Arial"/>
                <a:sym typeface="Arial"/>
              </a:defRPr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9"/>
          <p:cNvSpPr/>
          <p:nvPr/>
        </p:nvSpPr>
        <p:spPr>
          <a:xfrm>
            <a:off x="-1" y="633"/>
            <a:ext cx="12192001" cy="68573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12" name="Group 11"/>
          <p:cNvGrpSpPr/>
          <p:nvPr/>
        </p:nvGrpSpPr>
        <p:grpSpPr>
          <a:xfrm>
            <a:off x="0" y="1083483"/>
            <a:ext cx="355197" cy="673461"/>
            <a:chOff x="0" y="0"/>
            <a:chExt cx="355196" cy="673460"/>
          </a:xfrm>
        </p:grpSpPr>
        <p:sp>
          <p:nvSpPr>
            <p:cNvPr id="110" name="Rectangle 12"/>
            <p:cNvSpPr/>
            <p:nvPr/>
          </p:nvSpPr>
          <p:spPr>
            <a:xfrm>
              <a:off x="0" y="-1"/>
              <a:ext cx="87363" cy="673462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1" name="Rectangle 13"/>
            <p:cNvSpPr/>
            <p:nvPr/>
          </p:nvSpPr>
          <p:spPr>
            <a:xfrm>
              <a:off x="159341" y="-1"/>
              <a:ext cx="195856" cy="673462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13" name="Rectangle 15"/>
          <p:cNvSpPr/>
          <p:nvPr/>
        </p:nvSpPr>
        <p:spPr>
          <a:xfrm flipH="1">
            <a:off x="665084" y="2090568"/>
            <a:ext cx="4297681" cy="27433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5" name="Rectangle 17"/>
          <p:cNvSpPr/>
          <p:nvPr/>
        </p:nvSpPr>
        <p:spPr>
          <a:xfrm flipH="1">
            <a:off x="10697670" y="0"/>
            <a:ext cx="1494331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18" name="Image"/>
          <p:cNvGrpSpPr/>
          <p:nvPr/>
        </p:nvGrpSpPr>
        <p:grpSpPr>
          <a:xfrm>
            <a:off x="1506103" y="749849"/>
            <a:ext cx="8243493" cy="5008399"/>
            <a:chOff x="0" y="0"/>
            <a:chExt cx="5810462" cy="4095537"/>
          </a:xfrm>
        </p:grpSpPr>
        <p:pic>
          <p:nvPicPr>
            <p:cNvPr id="117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200" y="203200"/>
              <a:ext cx="5404063" cy="36510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6" name="Image" descr="Image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5810463" cy="409553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1447301" y="3150269"/>
            <a:ext cx="9144001" cy="1655762"/>
          </a:xfrm>
          <a:prstGeom prst="rect">
            <a:avLst/>
          </a:prstGeom>
        </p:spPr>
        <p:txBody>
          <a:bodyPr/>
          <a:lstStyle/>
          <a:p>
            <a:pPr>
              <a:defRPr sz="3600" b="1"/>
            </a:pPr>
            <a:r>
              <a:t>THANK YOU</a:t>
            </a:r>
          </a:p>
          <a:p>
            <a:endParaRPr/>
          </a:p>
          <a:p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/>
              </a:rPr>
              <a:t>bethchristie@ed.ac.uk</a:t>
            </a:r>
          </a:p>
        </p:txBody>
      </p:sp>
      <p:pic>
        <p:nvPicPr>
          <p:cNvPr id="299" name="Object 2" descr="Objec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501" y="210576"/>
            <a:ext cx="2895601" cy="213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ounded Rectangle"/>
          <p:cNvSpPr/>
          <p:nvPr/>
        </p:nvSpPr>
        <p:spPr>
          <a:xfrm>
            <a:off x="8240309" y="2783449"/>
            <a:ext cx="3031720" cy="897370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80B860">
                  <a:alpha val="24649"/>
                </a:srgbClr>
              </a:gs>
              <a:gs pos="50000">
                <a:srgbClr val="6FB242">
                  <a:alpha val="24649"/>
                </a:srgbClr>
              </a:gs>
              <a:gs pos="100000">
                <a:srgbClr val="61A236">
                  <a:alpha val="24649"/>
                </a:srgbClr>
              </a:gs>
            </a:gsLst>
            <a:lin ang="5400000"/>
          </a:gradFill>
          <a:ln w="6350">
            <a:solidFill>
              <a:schemeClr val="accent1">
                <a:alpha val="24649"/>
              </a:schemeClr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Rounded Rectangle"/>
          <p:cNvSpPr/>
          <p:nvPr/>
        </p:nvSpPr>
        <p:spPr>
          <a:xfrm>
            <a:off x="602587" y="2762951"/>
            <a:ext cx="3031720" cy="898860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70A6DB">
                  <a:alpha val="56753"/>
                </a:srgbClr>
              </a:gs>
              <a:gs pos="50000">
                <a:srgbClr val="559BDB">
                  <a:alpha val="56753"/>
                </a:srgbClr>
              </a:gs>
              <a:gs pos="100000">
                <a:srgbClr val="448AC9">
                  <a:alpha val="56753"/>
                </a:srgbClr>
              </a:gs>
            </a:gsLst>
            <a:lin ang="5400000"/>
          </a:gradFill>
          <a:ln w="6350">
            <a:solidFill>
              <a:schemeClr val="accent5">
                <a:alpha val="56753"/>
              </a:schemeClr>
            </a:solidFill>
            <a:miter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4" name="School of Education"/>
          <p:cNvSpPr txBox="1"/>
          <p:nvPr/>
        </p:nvSpPr>
        <p:spPr>
          <a:xfrm>
            <a:off x="1112628" y="3019605"/>
            <a:ext cx="227986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/>
            </a:lvl1pPr>
          </a:lstStyle>
          <a:p>
            <a:r>
              <a:rPr dirty="0"/>
              <a:t>School of Education </a:t>
            </a:r>
          </a:p>
        </p:txBody>
      </p:sp>
      <p:sp>
        <p:nvSpPr>
          <p:cNvPr id="125" name="School of Geosciences"/>
          <p:cNvSpPr txBox="1"/>
          <p:nvPr/>
        </p:nvSpPr>
        <p:spPr>
          <a:xfrm>
            <a:off x="8740910" y="2975479"/>
            <a:ext cx="2531119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/>
            </a:lvl1pPr>
          </a:lstStyle>
          <a:p>
            <a:r>
              <a:rPr dirty="0"/>
              <a:t>School of Geosciences </a:t>
            </a:r>
          </a:p>
        </p:txBody>
      </p:sp>
      <p:sp>
        <p:nvSpPr>
          <p:cNvPr id="126" name="Line"/>
          <p:cNvSpPr/>
          <p:nvPr/>
        </p:nvSpPr>
        <p:spPr>
          <a:xfrm flipV="1">
            <a:off x="3802080" y="3141235"/>
            <a:ext cx="4270455" cy="13315"/>
          </a:xfrm>
          <a:prstGeom prst="line">
            <a:avLst/>
          </a:prstGeom>
          <a:ln w="25400">
            <a:solidFill>
              <a:schemeClr val="accent2"/>
            </a:solidFill>
            <a:miter/>
            <a:headEnd type="triangle"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7" name="Line"/>
          <p:cNvSpPr/>
          <p:nvPr/>
        </p:nvSpPr>
        <p:spPr>
          <a:xfrm flipV="1">
            <a:off x="6087762" y="2063578"/>
            <a:ext cx="8238" cy="1073653"/>
          </a:xfrm>
          <a:prstGeom prst="line">
            <a:avLst/>
          </a:prstGeom>
          <a:ln w="25400" cap="sq">
            <a:solidFill>
              <a:schemeClr val="accent2"/>
            </a:solidFill>
            <a:miter/>
            <a:headEnd type="non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8" name="Rounded Rectangle"/>
          <p:cNvSpPr/>
          <p:nvPr/>
        </p:nvSpPr>
        <p:spPr>
          <a:xfrm>
            <a:off x="2268405" y="322049"/>
            <a:ext cx="7890133" cy="1741529"/>
          </a:xfrm>
          <a:prstGeom prst="roundRect">
            <a:avLst>
              <a:gd name="adj" fmla="val 12397"/>
            </a:avLst>
          </a:prstGeom>
          <a:solidFill>
            <a:schemeClr val="accent2">
              <a:alpha val="30363"/>
            </a:schemeClr>
          </a:solidFill>
          <a:ln w="12700">
            <a:solidFill>
              <a:srgbClr val="AD5B24">
                <a:alpha val="30363"/>
              </a:srgbClr>
            </a:solidFill>
            <a:miter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9" name="Two courses - jointly shared - rotate ownership…"/>
          <p:cNvSpPr txBox="1"/>
          <p:nvPr/>
        </p:nvSpPr>
        <p:spPr>
          <a:xfrm>
            <a:off x="2576582" y="382759"/>
            <a:ext cx="7347013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561473" lvl="1" indent="-180473">
              <a:buSzPct val="100000"/>
              <a:buChar char="•"/>
            </a:pPr>
            <a:endParaRPr lang="en-GB" dirty="0"/>
          </a:p>
          <a:p>
            <a:pPr marL="561473" lvl="1" indent="-180473">
              <a:buSzPct val="100000"/>
              <a:buChar char="•"/>
            </a:pPr>
            <a:r>
              <a:rPr sz="2000" dirty="0"/>
              <a:t>UG Sustainability and Social Responsibility (Level 8 - 20 credits)</a:t>
            </a:r>
          </a:p>
          <a:p>
            <a:pPr marL="561473" lvl="1" indent="-180473">
              <a:buSzPct val="100000"/>
              <a:buChar char="•"/>
            </a:pPr>
            <a:r>
              <a:rPr sz="2000" dirty="0"/>
              <a:t>PG Sustainability and Social Responsibility (Level 11 - 20 credits)</a:t>
            </a:r>
            <a:endParaRPr lang="en-GB" sz="2000" dirty="0"/>
          </a:p>
          <a:p>
            <a:pPr marL="561473" lvl="1" indent="-180473">
              <a:buSzPct val="100000"/>
              <a:buChar char="•"/>
            </a:pPr>
            <a:endParaRPr lang="en-GB" sz="2000" dirty="0"/>
          </a:p>
          <a:p>
            <a:pPr lvl="0" algn="ctr">
              <a:defRPr b="1"/>
            </a:pPr>
            <a:r>
              <a:rPr lang="en-GB" dirty="0"/>
              <a:t>Jointly shared - rotate ownership </a:t>
            </a:r>
          </a:p>
          <a:p>
            <a:pPr marL="381000" lvl="1" indent="0">
              <a:buSzPct val="100000"/>
            </a:pPr>
            <a:endParaRPr dirty="0"/>
          </a:p>
        </p:txBody>
      </p:sp>
      <p:sp>
        <p:nvSpPr>
          <p:cNvPr id="131" name="Rounded Rectangle"/>
          <p:cNvSpPr/>
          <p:nvPr/>
        </p:nvSpPr>
        <p:spPr>
          <a:xfrm>
            <a:off x="2308477" y="4289648"/>
            <a:ext cx="7883221" cy="2023274"/>
          </a:xfrm>
          <a:prstGeom prst="roundRect">
            <a:avLst>
              <a:gd name="adj" fmla="val 9415"/>
            </a:avLst>
          </a:prstGeom>
          <a:gradFill>
            <a:gsLst>
              <a:gs pos="0">
                <a:schemeClr val="accent4">
                  <a:hueOff val="-406799"/>
                  <a:lumOff val="30382"/>
                  <a:alpha val="47551"/>
                </a:schemeClr>
              </a:gs>
              <a:gs pos="50000">
                <a:srgbClr val="FFD58D">
                  <a:alpha val="47551"/>
                </a:srgbClr>
              </a:gs>
              <a:gs pos="100000">
                <a:schemeClr val="accent4">
                  <a:hueOff val="-362075"/>
                  <a:lumOff val="23565"/>
                  <a:alpha val="47551"/>
                </a:schemeClr>
              </a:gs>
            </a:gsLst>
            <a:lin ang="5400000"/>
          </a:gradFill>
          <a:ln w="6350">
            <a:solidFill>
              <a:schemeClr val="accent4">
                <a:alpha val="47551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32" name="Key points…"/>
          <p:cNvSpPr txBox="1"/>
          <p:nvPr/>
        </p:nvSpPr>
        <p:spPr>
          <a:xfrm>
            <a:off x="2844685" y="4417330"/>
            <a:ext cx="7347013" cy="2031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/>
            </a:pPr>
            <a:r>
              <a:rPr dirty="0"/>
              <a:t>Key points</a:t>
            </a:r>
          </a:p>
          <a:p>
            <a:pPr marL="180473" indent="-180473">
              <a:buSzPct val="100000"/>
              <a:buChar char="•"/>
            </a:pPr>
            <a:r>
              <a:rPr dirty="0"/>
              <a:t>Running since 2016/17 - refreshed 2021/22</a:t>
            </a:r>
          </a:p>
          <a:p>
            <a:pPr marL="180473" indent="-180473">
              <a:buSzPct val="100000"/>
              <a:buChar char="•"/>
            </a:pPr>
            <a:r>
              <a:rPr dirty="0"/>
              <a:t>Fully online - taught together - differentiated assessment</a:t>
            </a:r>
          </a:p>
          <a:p>
            <a:pPr marL="180473" indent="-180473">
              <a:buSzPct val="100000"/>
              <a:buChar char="•"/>
            </a:pPr>
            <a:r>
              <a:rPr dirty="0"/>
              <a:t>Staff inputs from all schools across the University</a:t>
            </a:r>
          </a:p>
          <a:p>
            <a:pPr marL="180473" indent="-180473">
              <a:buSzPct val="100000"/>
              <a:buChar char="•"/>
            </a:pPr>
            <a:r>
              <a:rPr lang="en-GB" dirty="0"/>
              <a:t>Elective </a:t>
            </a:r>
            <a:r>
              <a:rPr lang="en-GB"/>
              <a:t>- o</a:t>
            </a:r>
            <a:r>
              <a:t>pen </a:t>
            </a:r>
            <a:r>
              <a:rPr dirty="0"/>
              <a:t>to all students/ all schools across University</a:t>
            </a:r>
          </a:p>
          <a:p>
            <a:pPr marL="180473" indent="-180473">
              <a:buSzPct val="100000"/>
              <a:buChar char="•"/>
            </a:pPr>
            <a:r>
              <a:rPr dirty="0"/>
              <a:t>Process of review to enable course to take more students… 1000+? </a:t>
            </a:r>
          </a:p>
          <a:p>
            <a:pPr>
              <a:defRPr b="1"/>
            </a:pP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2" animBg="1" advAuto="0"/>
      <p:bldP spid="132" grpId="3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1"/>
          <p:cNvSpPr txBox="1">
            <a:spLocks noGrp="1"/>
          </p:cNvSpPr>
          <p:nvPr>
            <p:ph type="title"/>
          </p:nvPr>
        </p:nvSpPr>
        <p:spPr>
          <a:xfrm>
            <a:off x="572492" y="238538"/>
            <a:ext cx="11047015" cy="882204"/>
          </a:xfrm>
          <a:prstGeom prst="rect">
            <a:avLst/>
          </a:prstGeom>
        </p:spPr>
        <p:txBody>
          <a:bodyPr anchor="b"/>
          <a:lstStyle>
            <a:lvl1pPr defTabSz="886968">
              <a:defRPr sz="5238"/>
            </a:lvl1pPr>
          </a:lstStyle>
          <a:p>
            <a:r>
              <a:t>Current context </a:t>
            </a:r>
          </a:p>
        </p:txBody>
      </p:sp>
      <p:sp>
        <p:nvSpPr>
          <p:cNvPr id="139" name="Rectangle 72"/>
          <p:cNvSpPr/>
          <p:nvPr/>
        </p:nvSpPr>
        <p:spPr>
          <a:xfrm>
            <a:off x="0" y="-1"/>
            <a:ext cx="12192000" cy="1359282"/>
          </a:xfrm>
          <a:prstGeom prst="rect">
            <a:avLst/>
          </a:prstGeom>
          <a:solidFill>
            <a:srgbClr val="D9D9D9">
              <a:alpha val="3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026" name="Picture 2" descr="Education for sustainable development: a roadmap">
            <a:extLst>
              <a:ext uri="{FF2B5EF4-FFF2-40B4-BE49-F238E27FC236}">
                <a16:creationId xmlns:a16="http://schemas.microsoft.com/office/drawing/2014/main" id="{EA9E814B-F813-6877-88B2-414A828E9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083" y="1614156"/>
            <a:ext cx="1909343" cy="2426998"/>
          </a:xfrm>
          <a:prstGeom prst="rect">
            <a:avLst/>
          </a:prstGeom>
          <a:noFill/>
          <a:ln>
            <a:solidFill>
              <a:schemeClr val="accent5">
                <a:hueOff val="0"/>
                <a:satOff val="0"/>
                <a:lumOff val="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FCB331-4F41-491D-E337-E30B901527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9" y="1614156"/>
            <a:ext cx="1734590" cy="2426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AFECBC-2566-DBA7-443E-63741A78EC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9" y="4296030"/>
            <a:ext cx="1736082" cy="23234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27AD98-9173-9440-9FE4-48CE5DAC51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7470" y="1597820"/>
            <a:ext cx="2070172" cy="2426999"/>
          </a:xfrm>
          <a:prstGeom prst="rect">
            <a:avLst/>
          </a:prstGeom>
          <a:ln>
            <a:solidFill>
              <a:schemeClr val="accent5">
                <a:hueOff val="0"/>
                <a:satOff val="0"/>
                <a:lumOff val="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851CCA-694D-A27B-CAA9-973C08E7BE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7470" y="4321105"/>
            <a:ext cx="2070172" cy="2298356"/>
          </a:xfrm>
          <a:prstGeom prst="rect">
            <a:avLst/>
          </a:prstGeom>
          <a:ln>
            <a:solidFill>
              <a:schemeClr val="accent5">
                <a:hueOff val="0"/>
                <a:satOff val="0"/>
                <a:lumOff val="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DEA28F-2ECB-C7D1-8F35-1CAB4CFD3F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7021" y="4263359"/>
            <a:ext cx="1909343" cy="2323430"/>
          </a:xfrm>
          <a:prstGeom prst="rect">
            <a:avLst/>
          </a:prstGeom>
          <a:ln>
            <a:solidFill>
              <a:schemeClr val="accent5">
                <a:hueOff val="0"/>
                <a:satOff val="0"/>
                <a:lumOff val="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4DC3B0-7DBD-E3A3-823E-ADF08CE039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25270" y="4296031"/>
            <a:ext cx="2616609" cy="2323431"/>
          </a:xfrm>
          <a:prstGeom prst="rect">
            <a:avLst/>
          </a:prstGeom>
          <a:ln>
            <a:solidFill>
              <a:schemeClr val="accent5">
                <a:hueOff val="0"/>
                <a:satOff val="0"/>
                <a:lumOff val="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B5B5C6-8822-9983-BA2B-FF20756DBD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17219" y="1564533"/>
            <a:ext cx="1734590" cy="2460286"/>
          </a:xfrm>
          <a:prstGeom prst="rect">
            <a:avLst/>
          </a:prstGeom>
          <a:ln>
            <a:solidFill>
              <a:schemeClr val="accent5">
                <a:hueOff val="0"/>
                <a:satOff val="0"/>
                <a:lumOff val="0"/>
              </a:schemeClr>
            </a:solidFill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72"/>
          <p:cNvSpPr/>
          <p:nvPr/>
        </p:nvSpPr>
        <p:spPr>
          <a:xfrm>
            <a:off x="0" y="-1"/>
            <a:ext cx="12192000" cy="1845357"/>
          </a:xfrm>
          <a:prstGeom prst="rect">
            <a:avLst/>
          </a:prstGeom>
          <a:solidFill>
            <a:srgbClr val="D9D9D9">
              <a:alpha val="3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Title 1"/>
          <p:cNvSpPr txBox="1">
            <a:spLocks noGrp="1"/>
          </p:cNvSpPr>
          <p:nvPr>
            <p:ph type="title"/>
          </p:nvPr>
        </p:nvSpPr>
        <p:spPr>
          <a:xfrm>
            <a:off x="581645" y="349664"/>
            <a:ext cx="6046793" cy="1270916"/>
          </a:xfrm>
          <a:prstGeom prst="rect">
            <a:avLst/>
          </a:prstGeom>
        </p:spPr>
        <p:txBody>
          <a:bodyPr anchor="b"/>
          <a:lstStyle>
            <a:lvl1pPr defTabSz="786384">
              <a:defRPr sz="4128"/>
            </a:lvl1pPr>
          </a:lstStyle>
          <a:p>
            <a:r>
              <a:rPr dirty="0"/>
              <a:t>Curriculum transformation </a:t>
            </a:r>
            <a:r>
              <a:rPr lang="en-GB" dirty="0"/>
              <a:t>programme </a:t>
            </a:r>
            <a:r>
              <a:rPr dirty="0"/>
              <a:t>funding  </a:t>
            </a:r>
          </a:p>
        </p:txBody>
      </p:sp>
      <p:sp>
        <p:nvSpPr>
          <p:cNvPr id="146" name="Rectangle 74"/>
          <p:cNvSpPr/>
          <p:nvPr/>
        </p:nvSpPr>
        <p:spPr>
          <a:xfrm rot="16200000" flipH="1">
            <a:off x="5833871" y="113608"/>
            <a:ext cx="524257" cy="12191998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7" name="Rectangle 76"/>
          <p:cNvSpPr/>
          <p:nvPr/>
        </p:nvSpPr>
        <p:spPr>
          <a:xfrm>
            <a:off x="6727207" y="1642784"/>
            <a:ext cx="5143517" cy="35724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39700" dist="1270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8" name="Rectangle 78"/>
          <p:cNvSpPr/>
          <p:nvPr/>
        </p:nvSpPr>
        <p:spPr>
          <a:xfrm rot="5400000">
            <a:off x="11774185" y="6131891"/>
            <a:ext cx="524257" cy="152383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9" name="Image" descr="Image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5703" y="1845356"/>
            <a:ext cx="4726524" cy="300326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36A76F-AA90-EAFB-8F56-9E9EA113236C}"/>
              </a:ext>
            </a:extLst>
          </p:cNvPr>
          <p:cNvSpPr txBox="1"/>
          <p:nvPr/>
        </p:nvSpPr>
        <p:spPr>
          <a:xfrm>
            <a:off x="321276" y="2412610"/>
            <a:ext cx="5774723" cy="25545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cs typeface="Arial" panose="020B0604020202020204" pitchFamily="34" charset="0"/>
                <a:sym typeface="Calibri"/>
              </a:rPr>
              <a:t>Small grant (6month study January – June 2022)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cs typeface="Arial" panose="020B0604020202020204" pitchFamily="34" charset="0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>
                <a:latin typeface="+mn-ea"/>
                <a:cs typeface="Arial" panose="020B0604020202020204" pitchFamily="34" charset="0"/>
              </a:rPr>
              <a:t>Building on established 5 year history of the course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000" dirty="0">
              <a:latin typeface="+mn-ea"/>
              <a:cs typeface="Arial" panose="020B0604020202020204" pitchFamily="34" charset="0"/>
            </a:endParaRPr>
          </a:p>
          <a:p>
            <a:pPr lvl="8" indent="0"/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cs typeface="Arial" panose="020B0604020202020204" pitchFamily="34" charset="0"/>
                <a:sym typeface="Calibri"/>
              </a:rPr>
              <a:t>	* Consider opportunities for innovation ‘risk’? </a:t>
            </a:r>
          </a:p>
          <a:p>
            <a:pPr lvl="8" indent="0"/>
            <a:r>
              <a:rPr lang="en-US" sz="2000" dirty="0">
                <a:latin typeface="+mn-ea"/>
                <a:cs typeface="Arial" panose="020B0604020202020204" pitchFamily="34" charset="0"/>
              </a:rPr>
              <a:t>	* Consider structure and assessment </a:t>
            </a:r>
          </a:p>
          <a:p>
            <a:pPr lvl="6" indent="0"/>
            <a:endParaRPr lang="en-US" sz="2000" dirty="0">
              <a:latin typeface="+mn-ea"/>
              <a:cs typeface="Arial" panose="020B0604020202020204" pitchFamily="34" charset="0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cs typeface="Arial" panose="020B0604020202020204" pitchFamily="34" charset="0"/>
                <a:sym typeface="Calibri"/>
              </a:rPr>
              <a:t>2 phase process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ectangle 70"/>
          <p:cNvSpPr/>
          <p:nvPr/>
        </p:nvSpPr>
        <p:spPr>
          <a:xfrm>
            <a:off x="-1" y="317"/>
            <a:ext cx="12192001" cy="68573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6" name="Rectangle 72"/>
          <p:cNvSpPr/>
          <p:nvPr/>
        </p:nvSpPr>
        <p:spPr>
          <a:xfrm>
            <a:off x="0" y="-1"/>
            <a:ext cx="12192000" cy="1359282"/>
          </a:xfrm>
          <a:prstGeom prst="rect">
            <a:avLst/>
          </a:prstGeom>
          <a:solidFill>
            <a:srgbClr val="D9D9D9">
              <a:alpha val="3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7" name="Title 1"/>
          <p:cNvSpPr txBox="1">
            <a:spLocks noGrp="1"/>
          </p:cNvSpPr>
          <p:nvPr>
            <p:ph type="title"/>
          </p:nvPr>
        </p:nvSpPr>
        <p:spPr>
          <a:xfrm>
            <a:off x="528172" y="122400"/>
            <a:ext cx="10884057" cy="891541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t>Two phase process </a:t>
            </a:r>
          </a:p>
        </p:txBody>
      </p:sp>
      <p:sp>
        <p:nvSpPr>
          <p:cNvPr id="158" name="Rectangle 74"/>
          <p:cNvSpPr/>
          <p:nvPr/>
        </p:nvSpPr>
        <p:spPr>
          <a:xfrm rot="16200000" flipH="1">
            <a:off x="5833871" y="327502"/>
            <a:ext cx="524257" cy="12191999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9" name="Text"/>
          <p:cNvSpPr txBox="1"/>
          <p:nvPr/>
        </p:nvSpPr>
        <p:spPr>
          <a:xfrm>
            <a:off x="647832" y="3572446"/>
            <a:ext cx="11136499" cy="743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1600"/>
              </a:spcBef>
              <a:defRPr sz="1600">
                <a:latin typeface="+mj-lt"/>
                <a:ea typeface="+mj-ea"/>
                <a:cs typeface="+mj-cs"/>
                <a:sym typeface="Helvetica"/>
              </a:defRPr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0" name="Phase 1: (December – January 2022)…"/>
          <p:cNvSpPr txBox="1"/>
          <p:nvPr/>
        </p:nvSpPr>
        <p:spPr>
          <a:xfrm>
            <a:off x="926925" y="1441445"/>
            <a:ext cx="4462362" cy="3810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endParaRPr/>
          </a:p>
          <a:p>
            <a:pPr defTabSz="457200">
              <a:defRPr sz="1633" b="1">
                <a:solidFill>
                  <a:srgbClr val="01199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Phase 1: (December – January 2022)</a:t>
            </a:r>
          </a:p>
          <a:p>
            <a:pPr defTabSz="457200">
              <a:defRPr sz="1500">
                <a:solidFill>
                  <a:srgbClr val="011993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defTabSz="457200">
              <a:defRPr sz="1500" b="1">
                <a:solidFill>
                  <a:srgbClr val="01199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Course Development: Refresh and Restructure</a:t>
            </a:r>
          </a:p>
          <a:p>
            <a:pPr defTabSz="457200">
              <a:defRPr sz="1500">
                <a:latin typeface="+mj-lt"/>
                <a:ea typeface="+mj-ea"/>
                <a:cs typeface="+mj-cs"/>
                <a:sym typeface="Helvetica"/>
              </a:defRPr>
            </a:pPr>
            <a:r>
              <a:t> </a:t>
            </a:r>
          </a:p>
          <a:p>
            <a:pPr marL="609600" indent="-304800" defTabSz="457200">
              <a:defRPr sz="1500"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latin typeface="Symbol"/>
                <a:ea typeface="Symbol"/>
                <a:cs typeface="Symbol"/>
                <a:sym typeface="Symbol"/>
              </a:rPr>
              <a:t>·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    </a:t>
            </a:r>
            <a:r>
              <a:rPr b="1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r>
              <a:rPr b="1"/>
              <a:t>Refresh: </a:t>
            </a:r>
            <a:r>
              <a:t>The refresh is to bring the course up to date in terms of contemporary knowledges and approaches.</a:t>
            </a:r>
          </a:p>
          <a:p>
            <a:pPr marL="609600" indent="-304800" defTabSz="457200">
              <a:defRPr sz="15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609600" indent="-304800" defTabSz="457200">
              <a:defRPr sz="1500"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latin typeface="Symbol"/>
                <a:ea typeface="Symbol"/>
                <a:cs typeface="Symbol"/>
                <a:sym typeface="Symbol"/>
              </a:rPr>
              <a:t>·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     </a:t>
            </a:r>
            <a:r>
              <a:rPr b="1"/>
              <a:t>Restructure: </a:t>
            </a:r>
            <a:r>
              <a:t>The restructure is to ensure that the course is delivered in a way that makes best use of staff capacity and a structure that would be able to accommodate larger student numbers in the future.</a:t>
            </a:r>
          </a:p>
        </p:txBody>
      </p:sp>
      <p:sp>
        <p:nvSpPr>
          <p:cNvPr id="161" name="Rounded Rectangle"/>
          <p:cNvSpPr/>
          <p:nvPr/>
        </p:nvSpPr>
        <p:spPr>
          <a:xfrm>
            <a:off x="682599" y="1552570"/>
            <a:ext cx="4840567" cy="4312812"/>
          </a:xfrm>
          <a:prstGeom prst="roundRect">
            <a:avLst>
              <a:gd name="adj" fmla="val 13803"/>
            </a:avLst>
          </a:prstGeom>
          <a:gradFill>
            <a:gsLst>
              <a:gs pos="0">
                <a:srgbClr val="80B860">
                  <a:alpha val="10193"/>
                </a:srgbClr>
              </a:gs>
              <a:gs pos="50000">
                <a:srgbClr val="6FB242">
                  <a:alpha val="10193"/>
                </a:srgbClr>
              </a:gs>
              <a:gs pos="100000">
                <a:srgbClr val="61A236">
                  <a:alpha val="10193"/>
                </a:srgbClr>
              </a:gs>
            </a:gsLst>
            <a:lin ang="5400000"/>
          </a:gradFill>
          <a:ln w="6350">
            <a:solidFill>
              <a:schemeClr val="accent1">
                <a:alpha val="10193"/>
              </a:schemeClr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2" name="Rounded Rectangle"/>
          <p:cNvSpPr/>
          <p:nvPr/>
        </p:nvSpPr>
        <p:spPr>
          <a:xfrm>
            <a:off x="6542277" y="1549328"/>
            <a:ext cx="4840566" cy="4312811"/>
          </a:xfrm>
          <a:prstGeom prst="roundRect">
            <a:avLst>
              <a:gd name="adj" fmla="val 13803"/>
            </a:avLst>
          </a:prstGeom>
          <a:gradFill>
            <a:gsLst>
              <a:gs pos="0">
                <a:srgbClr val="80B860">
                  <a:alpha val="10035"/>
                </a:srgbClr>
              </a:gs>
              <a:gs pos="50000">
                <a:srgbClr val="6FB242">
                  <a:alpha val="10035"/>
                </a:srgbClr>
              </a:gs>
              <a:gs pos="100000">
                <a:srgbClr val="61A236">
                  <a:alpha val="10035"/>
                </a:srgbClr>
              </a:gs>
            </a:gsLst>
            <a:lin ang="5400000"/>
          </a:gradFill>
          <a:ln w="6350">
            <a:solidFill>
              <a:schemeClr val="accent1">
                <a:alpha val="10035"/>
              </a:schemeClr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3" name="Text"/>
          <p:cNvSpPr txBox="1"/>
          <p:nvPr/>
        </p:nvSpPr>
        <p:spPr>
          <a:xfrm>
            <a:off x="6731379" y="1553906"/>
            <a:ext cx="4462362" cy="1183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endParaRPr/>
          </a:p>
          <a:p>
            <a:pPr defTabSz="457200">
              <a:defRPr sz="1433" i="1"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defTabSz="457200">
              <a:defRPr sz="1333"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defTabSz="457200">
              <a:defRPr sz="1333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64" name="Phase 2: (January - May 2022)…"/>
          <p:cNvSpPr txBox="1"/>
          <p:nvPr/>
        </p:nvSpPr>
        <p:spPr>
          <a:xfrm>
            <a:off x="6814546" y="1692937"/>
            <a:ext cx="4296028" cy="3920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z="1633" b="1">
                <a:solidFill>
                  <a:srgbClr val="0119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Phase 2: (January - May 2022)</a:t>
            </a:r>
          </a:p>
          <a:p>
            <a:pPr defTabSz="457200">
              <a:defRPr sz="1500">
                <a:solidFill>
                  <a:srgbClr val="011993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defTabSz="457200">
              <a:defRPr sz="1500" b="1">
                <a:solidFill>
                  <a:srgbClr val="0119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Post-course: Review and recommend</a:t>
            </a:r>
          </a:p>
          <a:p>
            <a:pPr defTabSz="457200">
              <a:defRPr sz="1500">
                <a:latin typeface="Arial"/>
                <a:ea typeface="Arial"/>
                <a:cs typeface="Arial"/>
                <a:sym typeface="Arial"/>
              </a:defRPr>
            </a:pPr>
            <a:r>
              <a:t> </a:t>
            </a:r>
          </a:p>
          <a:p>
            <a:pPr marL="609600" indent="-304800" defTabSz="457200">
              <a:defRPr sz="1500">
                <a:latin typeface="Arial"/>
                <a:ea typeface="Arial"/>
                <a:cs typeface="Arial"/>
                <a:sym typeface="Arial"/>
              </a:defRPr>
            </a:pPr>
            <a:r>
              <a:t>·</a:t>
            </a:r>
            <a:r>
              <a:rPr b="1"/>
              <a:t>     Review &amp; Analysis:</a:t>
            </a:r>
            <a:r>
              <a:t> Focus on content and structure. Consider course reports, student feedback, course analytics - where student moved around online etc. Focus groups, review with teaching staff and students.</a:t>
            </a:r>
          </a:p>
          <a:p>
            <a:pPr marL="609600" indent="-304800" defTabSz="457200">
              <a:defRPr sz="15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455194" indent="-150394" defTabSz="457200">
              <a:buSzPct val="100000"/>
              <a:buChar char="•"/>
              <a:defRPr sz="1500" b="1">
                <a:latin typeface="Arial"/>
                <a:ea typeface="Arial"/>
                <a:cs typeface="Arial"/>
                <a:sym typeface="Arial"/>
              </a:defRPr>
            </a:pPr>
            <a:r>
              <a:t>  Recommend: </a:t>
            </a:r>
            <a:r>
              <a:rPr b="0"/>
              <a:t>Big picture questions:</a:t>
            </a:r>
          </a:p>
          <a:p>
            <a:pPr marL="895680" lvl="2" indent="-133680" defTabSz="457200">
              <a:buSzPct val="100000"/>
              <a:buChar char="•"/>
              <a:defRPr sz="1433" i="1">
                <a:latin typeface="Arial"/>
                <a:ea typeface="Arial"/>
                <a:cs typeface="Arial"/>
                <a:sym typeface="Arial"/>
              </a:defRPr>
            </a:pPr>
            <a:r>
              <a:t>h</a:t>
            </a:r>
            <a:r>
              <a:rPr i="0"/>
              <a:t>ow do we tackle issues of assessment if the course was to take on more students</a:t>
            </a:r>
          </a:p>
          <a:p>
            <a:pPr marL="895680" lvl="2" indent="-133680" defTabSz="457200">
              <a:buSzPct val="100000"/>
              <a:buChar char="•"/>
              <a:defRPr sz="1433">
                <a:latin typeface="Arial"/>
                <a:ea typeface="Arial"/>
                <a:cs typeface="Arial"/>
                <a:sym typeface="Arial"/>
              </a:defRPr>
            </a:pPr>
            <a:r>
              <a:t>what might assessment look like? </a:t>
            </a:r>
          </a:p>
          <a:p>
            <a:pPr marL="895680" lvl="2" indent="-133680" defTabSz="457200">
              <a:buSzPct val="100000"/>
              <a:buChar char="•"/>
              <a:defRPr sz="1433">
                <a:latin typeface="Arial"/>
                <a:ea typeface="Arial"/>
                <a:cs typeface="Arial"/>
                <a:sym typeface="Arial"/>
              </a:defRPr>
            </a:pPr>
            <a:r>
              <a:t>Impact on staffing, workload, student experience?</a:t>
            </a:r>
          </a:p>
        </p:txBody>
      </p:sp>
      <p:pic>
        <p:nvPicPr>
          <p:cNvPr id="165" name="Oval" descr="Oval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029690" y="1509980"/>
            <a:ext cx="5568867" cy="1271494"/>
          </a:xfrm>
          <a:prstGeom prst="rect">
            <a:avLst/>
          </a:prstGeom>
        </p:spPr>
      </p:pic>
      <p:pic>
        <p:nvPicPr>
          <p:cNvPr id="167" name="Oval" descr="Oval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18449" y="1466086"/>
            <a:ext cx="5568867" cy="135928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2" animBg="1" advAuto="0"/>
      <p:bldP spid="167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716" y="-926007"/>
            <a:ext cx="9404568" cy="4482722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8 week self-led online course"/>
          <p:cNvSpPr txBox="1"/>
          <p:nvPr/>
        </p:nvSpPr>
        <p:spPr>
          <a:xfrm>
            <a:off x="3980082" y="379538"/>
            <a:ext cx="4231835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100" b="1"/>
            </a:lvl1pPr>
          </a:lstStyle>
          <a:p>
            <a:r>
              <a:t>8 week self-led online course</a:t>
            </a:r>
          </a:p>
        </p:txBody>
      </p:sp>
      <p:sp>
        <p:nvSpPr>
          <p:cNvPr id="174" name="Rounded Rectangle"/>
          <p:cNvSpPr/>
          <p:nvPr/>
        </p:nvSpPr>
        <p:spPr>
          <a:xfrm>
            <a:off x="1492257" y="2622120"/>
            <a:ext cx="8898103" cy="1270001"/>
          </a:xfrm>
          <a:prstGeom prst="roundRect">
            <a:avLst>
              <a:gd name="adj" fmla="val 15000"/>
            </a:avLst>
          </a:prstGeom>
          <a:solidFill>
            <a:schemeClr val="accent2">
              <a:alpha val="24964"/>
            </a:schemeClr>
          </a:solidFill>
          <a:ln w="12700">
            <a:solidFill>
              <a:srgbClr val="AD5B24">
                <a:alpha val="24964"/>
              </a:srgbClr>
            </a:solidFill>
            <a:miter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5" name="Learning Hub"/>
          <p:cNvSpPr txBox="1"/>
          <p:nvPr/>
        </p:nvSpPr>
        <p:spPr>
          <a:xfrm>
            <a:off x="1573767" y="2105020"/>
            <a:ext cx="1858149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100" b="1"/>
            </a:lvl1pPr>
          </a:lstStyle>
          <a:p>
            <a:r>
              <a:t>Learning Hub </a:t>
            </a:r>
          </a:p>
        </p:txBody>
      </p:sp>
      <p:sp>
        <p:nvSpPr>
          <p:cNvPr id="176" name="Rounded Rectangle"/>
          <p:cNvSpPr/>
          <p:nvPr/>
        </p:nvSpPr>
        <p:spPr>
          <a:xfrm>
            <a:off x="1492257" y="4929988"/>
            <a:ext cx="8898103" cy="1270001"/>
          </a:xfrm>
          <a:prstGeom prst="roundRect">
            <a:avLst>
              <a:gd name="adj" fmla="val 15000"/>
            </a:avLst>
          </a:prstGeom>
          <a:gradFill>
            <a:gsLst>
              <a:gs pos="0">
                <a:schemeClr val="accent4">
                  <a:hueOff val="-406799"/>
                  <a:lumOff val="30382"/>
                  <a:alpha val="52586"/>
                </a:schemeClr>
              </a:gs>
              <a:gs pos="50000">
                <a:srgbClr val="FFD58D">
                  <a:alpha val="52586"/>
                </a:srgbClr>
              </a:gs>
              <a:gs pos="100000">
                <a:schemeClr val="accent4">
                  <a:hueOff val="-362075"/>
                  <a:lumOff val="23565"/>
                  <a:alpha val="52586"/>
                </a:schemeClr>
              </a:gs>
            </a:gsLst>
            <a:lin ang="5400000"/>
          </a:gradFill>
          <a:ln w="6350">
            <a:solidFill>
              <a:schemeClr val="accent4">
                <a:alpha val="52586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7" name="Knowledge Base"/>
          <p:cNvSpPr txBox="1"/>
          <p:nvPr/>
        </p:nvSpPr>
        <p:spPr>
          <a:xfrm>
            <a:off x="1573767" y="4379466"/>
            <a:ext cx="2648930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100" b="1"/>
            </a:lvl1pPr>
          </a:lstStyle>
          <a:p>
            <a:r>
              <a:t>Knowledge Base</a:t>
            </a:r>
          </a:p>
        </p:txBody>
      </p:sp>
      <p:sp>
        <p:nvSpPr>
          <p:cNvPr id="178" name="8 weeks of self led content - comprising lectures, activities…"/>
          <p:cNvSpPr txBox="1"/>
          <p:nvPr/>
        </p:nvSpPr>
        <p:spPr>
          <a:xfrm>
            <a:off x="1736145" y="2811350"/>
            <a:ext cx="6446323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180473" indent="-180473">
              <a:buSzPct val="100000"/>
              <a:buChar char="•"/>
            </a:pPr>
            <a:r>
              <a:t>8 weeks of self led content - comprising lectures, activities </a:t>
            </a:r>
          </a:p>
          <a:p>
            <a:pPr marL="180473" indent="-180473">
              <a:buSzPct val="100000"/>
              <a:buChar char="•"/>
            </a:pPr>
            <a:r>
              <a:t>Weekly community discussions </a:t>
            </a:r>
          </a:p>
          <a:p>
            <a:pPr marL="180473" indent="-180473">
              <a:buSzPct val="100000"/>
              <a:buChar char="•"/>
            </a:pPr>
            <a:r>
              <a:t>Student self-reflective blog underpinning the 8 weeks.</a:t>
            </a:r>
          </a:p>
        </p:txBody>
      </p:sp>
      <p:sp>
        <p:nvSpPr>
          <p:cNvPr id="179" name="Learning Hub offers starting points - Knowledge base offers more information…"/>
          <p:cNvSpPr txBox="1"/>
          <p:nvPr/>
        </p:nvSpPr>
        <p:spPr>
          <a:xfrm>
            <a:off x="1736145" y="4844210"/>
            <a:ext cx="8410326" cy="1158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endParaRPr/>
          </a:p>
          <a:p>
            <a:pPr marL="180473" indent="-180473">
              <a:buSzPct val="100000"/>
              <a:buChar char="•"/>
            </a:pPr>
            <a:r>
              <a:t>Learning Hub offers starting points - Knowledge base offers more information</a:t>
            </a:r>
          </a:p>
          <a:p>
            <a:pPr marL="180473" indent="-180473">
              <a:buSzPct val="100000"/>
              <a:buChar char="•"/>
            </a:pPr>
            <a:r>
              <a:t>Interactive glossary</a:t>
            </a:r>
          </a:p>
          <a:p>
            <a:pPr marL="180473" indent="-180473">
              <a:buSzPct val="100000"/>
              <a:buChar char="•"/>
            </a:pPr>
            <a:r>
              <a:t>Encouraged to use as a source of knowledge for assessments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59FE02-DD94-1616-46F4-AA0280F29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05" y="1081667"/>
            <a:ext cx="11652422" cy="4694666"/>
          </a:xfrm>
          <a:prstGeom prst="rect">
            <a:avLst/>
          </a:prstGeom>
        </p:spPr>
      </p:pic>
      <p:pic>
        <p:nvPicPr>
          <p:cNvPr id="3" name="Oval" descr="Oval">
            <a:extLst>
              <a:ext uri="{FF2B5EF4-FFF2-40B4-BE49-F238E27FC236}">
                <a16:creationId xmlns:a16="http://schemas.microsoft.com/office/drawing/2014/main" id="{C97603F0-3124-7CAB-5044-F430840DD571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98935"/>
            <a:ext cx="1434161" cy="67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37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480" y="0"/>
            <a:ext cx="795704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Oval" descr="Oval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603321" y="5509069"/>
            <a:ext cx="1757458" cy="67466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1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A82F691CC26A45BB748004A54C0C63" ma:contentTypeVersion="13" ma:contentTypeDescription="Create a new document." ma:contentTypeScope="" ma:versionID="a3a785fbb879595f94ffb373d02b250d">
  <xsd:schema xmlns:xsd="http://www.w3.org/2001/XMLSchema" xmlns:xs="http://www.w3.org/2001/XMLSchema" xmlns:p="http://schemas.microsoft.com/office/2006/metadata/properties" xmlns:ns2="bac58e29-0c23-4090-b611-ed602008453e" xmlns:ns3="2213ecb7-d87a-4aba-b21b-ec7ca04e5a58" targetNamespace="http://schemas.microsoft.com/office/2006/metadata/properties" ma:root="true" ma:fieldsID="57e7724b81cbcc81e11084689a35fb2b" ns2:_="" ns3:_="">
    <xsd:import namespace="bac58e29-0c23-4090-b611-ed602008453e"/>
    <xsd:import namespace="2213ecb7-d87a-4aba-b21b-ec7ca04e5a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c58e29-0c23-4090-b611-ed60200845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13ecb7-d87a-4aba-b21b-ec7ca04e5a5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E0A9E1A-BA10-4C1F-9A50-972A7192A467}"/>
</file>

<file path=customXml/itemProps2.xml><?xml version="1.0" encoding="utf-8"?>
<ds:datastoreItem xmlns:ds="http://schemas.openxmlformats.org/officeDocument/2006/customXml" ds:itemID="{0AFA101D-498F-404F-AE8A-F06BBE4B7B4B}"/>
</file>

<file path=customXml/itemProps3.xml><?xml version="1.0" encoding="utf-8"?>
<ds:datastoreItem xmlns:ds="http://schemas.openxmlformats.org/officeDocument/2006/customXml" ds:itemID="{66759169-85C2-4AF7-BAD0-37FFCF966373}"/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822</Words>
  <Application>Microsoft Office PowerPoint</Application>
  <PresentationFormat>Widescreen</PresentationFormat>
  <Paragraphs>154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Helvetica</vt:lpstr>
      <vt:lpstr>Symbol</vt:lpstr>
      <vt:lpstr>Times New Roman</vt:lpstr>
      <vt:lpstr>Office Theme</vt:lpstr>
      <vt:lpstr>Case Study: Sustainability and Social Responsibility     </vt:lpstr>
      <vt:lpstr>PowerPoint Presentation</vt:lpstr>
      <vt:lpstr>PowerPoint Presentation</vt:lpstr>
      <vt:lpstr>Current context </vt:lpstr>
      <vt:lpstr>Curriculum transformation programme funding  </vt:lpstr>
      <vt:lpstr>Two phase process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Student feedback </vt:lpstr>
      <vt:lpstr>Next steps…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Study Sustainability and Social Responsibility:  An Undergraduate and Postgraduate course</dc:title>
  <dc:creator>EAUC-Scotland</dc:creator>
  <cp:lastModifiedBy>PATTERSON, Lucy</cp:lastModifiedBy>
  <cp:revision>16</cp:revision>
  <dcterms:modified xsi:type="dcterms:W3CDTF">2022-04-26T09:40:09Z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0x01010040A82F691CC26A45BB748004A54C0C63</vt:lpwstr>
  </property>
</Properties>
</file>